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37"/>
  </p:notesMasterIdLst>
  <p:sldIdLst>
    <p:sldId id="256" r:id="rId2"/>
    <p:sldId id="320" r:id="rId3"/>
    <p:sldId id="329" r:id="rId4"/>
    <p:sldId id="258" r:id="rId5"/>
    <p:sldId id="268" r:id="rId6"/>
    <p:sldId id="386" r:id="rId7"/>
    <p:sldId id="337" r:id="rId8"/>
    <p:sldId id="387" r:id="rId9"/>
    <p:sldId id="388" r:id="rId10"/>
    <p:sldId id="332" r:id="rId11"/>
    <p:sldId id="389" r:id="rId12"/>
    <p:sldId id="303" r:id="rId13"/>
    <p:sldId id="293" r:id="rId14"/>
    <p:sldId id="390" r:id="rId15"/>
    <p:sldId id="371" r:id="rId16"/>
    <p:sldId id="372" r:id="rId17"/>
    <p:sldId id="373" r:id="rId18"/>
    <p:sldId id="341" r:id="rId19"/>
    <p:sldId id="391" r:id="rId20"/>
    <p:sldId id="357" r:id="rId21"/>
    <p:sldId id="278" r:id="rId22"/>
    <p:sldId id="392" r:id="rId23"/>
    <p:sldId id="395" r:id="rId24"/>
    <p:sldId id="397" r:id="rId25"/>
    <p:sldId id="399" r:id="rId26"/>
    <p:sldId id="398" r:id="rId27"/>
    <p:sldId id="400" r:id="rId28"/>
    <p:sldId id="367" r:id="rId29"/>
    <p:sldId id="284" r:id="rId30"/>
    <p:sldId id="381" r:id="rId31"/>
    <p:sldId id="384" r:id="rId32"/>
    <p:sldId id="382" r:id="rId33"/>
    <p:sldId id="396" r:id="rId34"/>
    <p:sldId id="375" r:id="rId35"/>
    <p:sldId id="318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2D1B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822" autoAdjust="0"/>
  </p:normalViewPr>
  <p:slideViewPr>
    <p:cSldViewPr>
      <p:cViewPr>
        <p:scale>
          <a:sx n="75" d="100"/>
          <a:sy n="75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3E46744-8F48-4BF8-9BAB-87413D24E19B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6329F5-50ED-42CC-9EFC-7939BF989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33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8E8AC0-11E8-4F9B-B932-523868784D4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1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F923ED-A515-4EBF-89BF-5D2912C65D23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1FBF57-3985-4A8E-97B6-FBFB4C39E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F0FD-990C-485D-8224-A9AA9C630C81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E365F-E152-4989-AAC3-72FD733E7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F199-7B20-48AC-8C0E-443608A0EC42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A578-C131-4DB2-ACA3-EB4EC2C20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451C-3630-4A30-B6B1-7E00488C49D7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3F7E-C46C-40CA-AE27-8487338CC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24E381-227D-4AFA-914A-297C1122AEBB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B9FA14-1288-4F56-B5E7-A9F328A80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87E23-3816-4F9B-8715-90B90F396077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5689-FDAE-4397-ABCA-B90A0D161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A2E1CD-B17D-44AC-91F9-07ADD50B749E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5DC4F0-ACBC-4C08-ADFD-0DE4EA6C1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5D1C6-73F8-4D5C-8018-21CDE9EC4FC9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004C2-9CBE-49A3-AB35-468EC914C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E51722-2EED-473B-BE94-594C9D33F502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E584F1-1328-401F-A524-064E96B07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ECCF29-396D-4C38-A227-1C7E1CE0E69A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29CE69-0B9F-426D-916B-9839084C2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5D2D07-B892-443F-A106-EFF2D0EA7B9C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3C555F-C264-4551-9BDF-2D4259C26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54A7D206-F617-407C-84B9-E607F8CA8301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791D1922-0478-4237-B299-454D90420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16" r:id="rId2"/>
    <p:sldLayoutId id="2147484422" r:id="rId3"/>
    <p:sldLayoutId id="2147484417" r:id="rId4"/>
    <p:sldLayoutId id="2147484423" r:id="rId5"/>
    <p:sldLayoutId id="2147484418" r:id="rId6"/>
    <p:sldLayoutId id="2147484424" r:id="rId7"/>
    <p:sldLayoutId id="2147484425" r:id="rId8"/>
    <p:sldLayoutId id="2147484426" r:id="rId9"/>
    <p:sldLayoutId id="2147484419" r:id="rId10"/>
    <p:sldLayoutId id="21474844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.png"/><Relationship Id="rId21" Type="http://schemas.openxmlformats.org/officeDocument/2006/relationships/image" Target="../media/image40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3.pn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hyperlink" Target="http://www.hisilicon.com/index.html" TargetMode="External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23.png"/><Relationship Id="rId3" Type="http://schemas.openxmlformats.org/officeDocument/2006/relationships/hyperlink" Target="http://www.hisilicon.com/index.html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2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4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png"/><Relationship Id="rId21" Type="http://schemas.openxmlformats.org/officeDocument/2006/relationships/image" Target="../media/image25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.png"/><Relationship Id="rId16" Type="http://schemas.openxmlformats.org/officeDocument/2006/relationships/image" Target="../media/image36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4.jpeg"/><Relationship Id="rId15" Type="http://schemas.openxmlformats.org/officeDocument/2006/relationships/image" Target="../media/image35.jpeg"/><Relationship Id="rId23" Type="http://schemas.openxmlformats.org/officeDocument/2006/relationships/image" Target="../media/image46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hyperlink" Target="http://www.hisilicon.com/index.html" TargetMode="Externa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23.png"/><Relationship Id="rId3" Type="http://schemas.openxmlformats.org/officeDocument/2006/relationships/hyperlink" Target="http://www.hisilicon.com/index.html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2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4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8.png"/><Relationship Id="rId3" Type="http://schemas.openxmlformats.org/officeDocument/2006/relationships/image" Target="../media/image27.jpeg"/><Relationship Id="rId7" Type="http://schemas.openxmlformats.org/officeDocument/2006/relationships/image" Target="../media/image36.jpeg"/><Relationship Id="rId12" Type="http://schemas.openxmlformats.org/officeDocument/2006/relationships/image" Target="../media/image53.jpeg"/><Relationship Id="rId17" Type="http://schemas.openxmlformats.org/officeDocument/2006/relationships/image" Target="../media/image19.png"/><Relationship Id="rId2" Type="http://schemas.openxmlformats.org/officeDocument/2006/relationships/image" Target="../media/image48.png"/><Relationship Id="rId16" Type="http://schemas.openxmlformats.org/officeDocument/2006/relationships/image" Target="../media/image57.jpe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52.jpeg"/><Relationship Id="rId5" Type="http://schemas.openxmlformats.org/officeDocument/2006/relationships/image" Target="../media/image30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59.png"/><Relationship Id="rId4" Type="http://schemas.openxmlformats.org/officeDocument/2006/relationships/image" Target="../media/image29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2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5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03648" y="418307"/>
            <a:ext cx="7358062" cy="14716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Оборудование систем видеонаблюдения 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14375" y="4959350"/>
            <a:ext cx="7772400" cy="14700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i="1" smtClean="0">
                <a:latin typeface="Arial" pitchFamily="34" charset="0"/>
                <a:ea typeface="+mj-ea"/>
                <a:cs typeface="Arial" pitchFamily="34" charset="0"/>
              </a:rPr>
              <a:t>www.sarmatt.ru</a:t>
            </a:r>
            <a:endParaRPr lang="ru-RU" sz="2000" b="1" i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196" name="Picture 5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35150" y="2500313"/>
            <a:ext cx="6192838" cy="1462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900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Imprint MT Shadow" pitchFamily="82" charset="0"/>
                <a:ea typeface="+mj-ea"/>
                <a:cs typeface="+mj-cs"/>
              </a:rPr>
              <a:t>SARMATT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User31\документы\2017\SarmatT 08.2017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194536"/>
            <a:ext cx="74771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16387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11"/>
          <p:cNvSpPr>
            <a:spLocks noChangeArrowheads="1"/>
          </p:cNvSpPr>
          <p:nvPr/>
        </p:nvSpPr>
        <p:spPr bwMode="auto">
          <a:xfrm>
            <a:off x="1357290" y="785794"/>
            <a:ext cx="7233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       Аналоговые </a:t>
            </a:r>
            <a:r>
              <a:rPr lang="en-US" sz="2000" dirty="0" smtClean="0">
                <a:latin typeface="Impact" pitchFamily="34" charset="0"/>
              </a:rPr>
              <a:t>Full</a:t>
            </a:r>
            <a:r>
              <a:rPr lang="ru-RU" sz="2000" dirty="0" smtClean="0">
                <a:latin typeface="Impact" pitchFamily="34" charset="0"/>
              </a:rPr>
              <a:t> </a:t>
            </a:r>
            <a:r>
              <a:rPr lang="en-US" sz="2000" dirty="0" smtClean="0">
                <a:latin typeface="Impact" pitchFamily="34" charset="0"/>
              </a:rPr>
              <a:t>HD </a:t>
            </a:r>
            <a:r>
              <a:rPr lang="ru-RU" dirty="0" smtClean="0">
                <a:latin typeface="Impact" pitchFamily="34" charset="0"/>
              </a:rPr>
              <a:t>камеры </a:t>
            </a:r>
            <a:r>
              <a:rPr lang="en-US" dirty="0" smtClean="0">
                <a:latin typeface="Impact" pitchFamily="34" charset="0"/>
              </a:rPr>
              <a:t>c </a:t>
            </a:r>
            <a:r>
              <a:rPr lang="ru-RU" dirty="0" smtClean="0">
                <a:latin typeface="Impact" pitchFamily="34" charset="0"/>
              </a:rPr>
              <a:t>поддержкой режимов  </a:t>
            </a:r>
            <a:r>
              <a:rPr lang="en-US" sz="2000" dirty="0" smtClean="0">
                <a:latin typeface="Impact" pitchFamily="34" charset="0"/>
              </a:rPr>
              <a:t>AHD/TVI/CVI</a:t>
            </a:r>
            <a:r>
              <a:rPr lang="en-US" dirty="0" smtClean="0">
                <a:latin typeface="Impact" pitchFamily="34" charset="0"/>
              </a:rPr>
              <a:t> 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4" name="Рисунок 13" descr="Exmor 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384877"/>
            <a:ext cx="1362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fullhan.com/en/theme/fuhan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627" y="6237312"/>
            <a:ext cx="1428750" cy="457200"/>
          </a:xfrm>
          <a:prstGeom prst="rect">
            <a:avLst/>
          </a:prstGeom>
          <a:noFill/>
        </p:spPr>
      </p:pic>
      <p:pic>
        <p:nvPicPr>
          <p:cNvPr id="16395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928" y="5877272"/>
            <a:ext cx="1486545" cy="90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1" y="1593000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8306">
            <a:off x="1763689" y="3500932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6357">
            <a:off x="5561098" y="3399322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59" y="4869160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090" y="4870726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03126" y="1700193"/>
            <a:ext cx="2428892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114300" algn="l"/>
              </a:tabLst>
              <a:defRPr/>
            </a:pP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Цветная камера</a:t>
            </a:r>
            <a:b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высокого разрешения</a:t>
            </a:r>
          </a:p>
          <a:p>
            <a:pPr>
              <a:tabLst>
                <a:tab pos="114300" algn="l"/>
              </a:tabLst>
              <a:defRPr/>
            </a:pP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114300" algn="l"/>
              </a:tabLst>
              <a:defRPr/>
            </a:pP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2.9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"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Sony </a:t>
            </a:r>
            <a:r>
              <a:rPr lang="en-US" sz="1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Exmor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CMOS (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IMX323)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HTC (HTC1080E)</a:t>
            </a: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tabLst>
                <a:tab pos="114300" algn="l"/>
              </a:tabLst>
              <a:defRPr/>
            </a:pP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114300" algn="l"/>
              </a:tabLst>
              <a:defRPr/>
            </a:pP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Встроенные функции: 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AWB, AGC,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ATR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BLC, HSBLC,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3D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NR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 DWDR, DEFOG, Sense-Up,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OSD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UTC</a:t>
            </a: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79375" algn="l"/>
                <a:tab pos="457200" algn="l"/>
              </a:tabLst>
              <a:defRPr/>
            </a:pPr>
            <a:endParaRPr lang="en-US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Verdana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79375" algn="l"/>
                <a:tab pos="457200" algn="l"/>
              </a:tabLst>
              <a:defRPr/>
            </a:pP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OSD 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меню для регулировки параметров работы камеры (яркость, контрастность, скорость затвора, настройка функций обработки сигнала и др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.)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 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управление через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UTC</a:t>
            </a: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eaLnBrk="0" hangingPunct="0">
              <a:tabLst>
                <a:tab pos="79375" algn="l"/>
                <a:tab pos="457200" algn="l"/>
              </a:tabLst>
              <a:defRPr/>
            </a:pP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28728" y="571480"/>
            <a:ext cx="235745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New!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741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714356"/>
            <a:ext cx="16256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766850"/>
              </p:ext>
            </p:extLst>
          </p:nvPr>
        </p:nvGraphicFramePr>
        <p:xfrm>
          <a:off x="2928926" y="2928934"/>
          <a:ext cx="5961063" cy="3251580"/>
        </p:xfrm>
        <a:graphic>
          <a:graphicData uri="http://schemas.openxmlformats.org/drawingml/2006/table">
            <a:tbl>
              <a:tblPr/>
              <a:tblGrid>
                <a:gridCol w="2363713"/>
                <a:gridCol w="3597350"/>
              </a:tblGrid>
              <a:tr h="3752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Технические характеристики: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1/2,</a:t>
                      </a:r>
                      <a:r>
                        <a:rPr kumimoji="0" lang="ru-RU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" Sony </a:t>
                      </a:r>
                      <a:r>
                        <a:rPr kumimoji="0" lang="en-US" sz="1200" b="1" i="0" u="none" strike="noStrike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Exmor</a:t>
                      </a: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CMOS (IMX32</a:t>
                      </a:r>
                      <a:r>
                        <a:rPr kumimoji="0" lang="ru-RU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) + HTC (HTC1080E)</a:t>
                      </a:r>
                      <a:endParaRPr lang="ru-RU" sz="1200" b="1" i="0" u="none" strike="noStrike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ПЗС матрица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1/2.</a:t>
                      </a:r>
                      <a:r>
                        <a:rPr kumimoji="0" lang="ru-RU" sz="12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2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" SONY 2.</a:t>
                      </a:r>
                      <a:r>
                        <a:rPr kumimoji="0" lang="ru-RU" sz="12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MP CMOS Sensor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Кол-во пикселей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1920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1080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Стандарт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PAL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Тип развертки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Прогрессивная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Видеовыходы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AHD/TVI/CVI</a:t>
                      </a:r>
                      <a:r>
                        <a:rPr kumimoji="0" lang="ru-RU" sz="12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(BNC)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Разрешение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1920x1080 (1080p)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Скорость затвора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1/50 ~ 1/100 000 сек.(настраиваемая)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Отношение Сигнал/Шум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&gt; 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50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дБ (АРУ Выкл.)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Управление через 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UTC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да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Чувствительность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0.0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Лк 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Баланс белого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Автоматический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Режим день/ночь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Автоматический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переход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Компенсация фоновой засветки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Автоматическая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Автоматическая регулировка усиления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Встроенная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Рисунок 12" descr="Exmor 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071546"/>
            <a:ext cx="1362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fullhan.com/en/theme/fuhan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16832"/>
            <a:ext cx="142875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8007" y="2708920"/>
            <a:ext cx="830266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Гибридные видеорегистраторы   </a:t>
            </a:r>
            <a:r>
              <a:rPr lang="en-US" sz="4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SarmatT </a:t>
            </a:r>
            <a:endParaRPr lang="ru-RU" sz="4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048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audi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0" y="6000750"/>
            <a:ext cx="7143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1508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7" descr="http://www.hisilicon.com/images/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785813"/>
            <a:ext cx="18954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2" descr="C:\Users\user\Desktop\Обучение\фото\экспорт\3-4\3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76" y="2214554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5" descr="C:\Users\user\Desktop\Обучение\фото\экспорт\960h_logo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313" y="6143625"/>
            <a:ext cx="3857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6" descr="C:\Users\user\Desktop\Обучение\фото\экспорт\alarm_icon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7" descr="C:\Users\user\Desktop\Обучение\фото\экспорт\hdmi_icon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8" descr="C:\Users\user\Desktop\Обучение\фото\экспорт\lan_icon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63" y="6143625"/>
            <a:ext cx="4270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9" descr="C:\Users\user\Desktop\Обучение\фото\экспорт\p2p_logo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612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0" descr="C:\Users\user\Desktop\Обучение\фото\экспорт\penta_icon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6188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21" descr="C:\Users\user\Desktop\Обучение\фото\экспорт\ptz_icon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6250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22" descr="C:\Users\user\Desktop\Обучение\фото\экспорт\audio_icon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631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23" descr="C:\Users\user\Desktop\Обучение\фото\экспорт\usb_ico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8637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24" descr="C:\Users\user\Desktop\Обучение\фото\экспорт\remote_icon[1]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864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25" descr="C:\Users\user\Desktop\Обучение\фото\экспорт\users_icon[1]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865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26" descr="C:\Users\user\Desktop\Обучение\фото\экспорт\3gm_icon[1]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8656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5" name="Picture 27" descr="C:\Users\user\Desktop\Обучение\фото\экспорт\linux_icon[1]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27900" y="610393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977900" y="1134519"/>
            <a:ext cx="81661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Гибридные</a:t>
            </a:r>
            <a:r>
              <a:rPr lang="en-US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AHD/TVI/CVI/IP</a:t>
            </a:r>
            <a:r>
              <a:rPr lang="ru-RU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ru-RU" sz="3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видеорегистраторы</a:t>
            </a:r>
            <a:r>
              <a:rPr lang="en-US" sz="3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серия </a:t>
            </a:r>
            <a:r>
              <a:rPr lang="en-US" sz="3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Standart</a:t>
            </a:r>
            <a:endParaRPr lang="ru-RU" sz="3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29" name="Picture 13" descr="C:\Users\user\Desktop\Обучение\фото\экспорт\3-4\352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86776" y="4643446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 descr="C:\Users\user\Desktop\Обучение\фото\экспорт\3-4\3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76" y="342900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2132856"/>
            <a:ext cx="6848842" cy="376842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19133"/>
              </p:ext>
            </p:extLst>
          </p:nvPr>
        </p:nvGraphicFramePr>
        <p:xfrm>
          <a:off x="1500188" y="671513"/>
          <a:ext cx="7072311" cy="5252070"/>
        </p:xfrm>
        <a:graphic>
          <a:graphicData uri="http://schemas.openxmlformats.org/drawingml/2006/table">
            <a:tbl>
              <a:tblPr/>
              <a:tblGrid>
                <a:gridCol w="1608923"/>
                <a:gridCol w="1365847"/>
                <a:gridCol w="1365847"/>
                <a:gridCol w="1365847"/>
                <a:gridCol w="1365847"/>
              </a:tblGrid>
              <a:tr h="1430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 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DSR-4</a:t>
                      </a: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</a:t>
                      </a:r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3-h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DSR-813-h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DSR-1613-h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rowSpan="7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Видео/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аудиовход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Формат сжатия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H.264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Видеовход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4 канала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8 каналов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16 каналов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Процессор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Hi3520V200    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         Hi3520V300                 Hi3521A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Аудиосжатие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G.711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Аудиовход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8 каналов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16 каналов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Тип аудиовхода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RCA (2.0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Vp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-p, 1K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Ом)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Ввод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аудио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1-канал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RCA, (2.0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Vp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-p, 1K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Ом)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rowSpan="1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Поддерживаемые форматы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AHD/TVI/CVI/IP/CVBS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Видеовыход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1VGA</a:t>
                      </a:r>
                      <a:r>
                        <a:rPr lang="en-US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,  </a:t>
                      </a:r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 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HDMI (1920x1080)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00"/>
                        </a:solidFill>
                        <a:latin typeface="Verdana"/>
                      </a:endParaRPr>
                    </a:p>
                  </a:txBody>
                  <a:tcPr marL="5890" marR="5890" marT="589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Разрешение при записи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AHD1080N /TVI 1080N/CVI 1080N/ IP</a:t>
                      </a:r>
                      <a:r>
                        <a:rPr kumimoji="0" lang="ru-RU" sz="900" b="1" i="0" u="none" strike="noStrike" kern="1200" baseline="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 до 5Мп</a:t>
                      </a:r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/CVBS</a:t>
                      </a:r>
                      <a:r>
                        <a:rPr kumimoji="0" lang="en-US" sz="900" b="1" i="0" u="none" strike="noStrike" kern="1200" baseline="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 960H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Скорость записи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AHD/TVI/CVI -</a:t>
                      </a:r>
                      <a:r>
                        <a:rPr lang="en-US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Not Real Time</a:t>
                      </a:r>
                      <a:r>
                        <a:rPr lang="ru-RU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,</a:t>
                      </a:r>
                      <a:r>
                        <a:rPr lang="en-US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IP- </a:t>
                      </a:r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Full Real Time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Тип потока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Видео / Видео и аудио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Два потока видео (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DualStream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Поддерживается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Макс.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baseline="0" dirty="0" err="1" smtClean="0">
                          <a:solidFill>
                            <a:schemeClr val="tx1"/>
                          </a:solidFill>
                          <a:latin typeface="Verdana"/>
                        </a:rPr>
                        <a:t>битрейт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AHD/TVI/CVI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– 4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Мбит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/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сек.  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IP - 5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Мбит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/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сек.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Аудиовыход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 канал, RCA (Линейный, 600Ом)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Управление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камерами через 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UTC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воспроизведение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Жесткий диск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Тип интерфейса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 SATA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2 SATA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2 SATA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Объём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Каждый из разъёмов поддерживает до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Тб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rowSpan="5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Наружные интерфейсы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Интерфейс передачи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RS-485 интерфейс,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Ethernet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USB-</a:t>
                      </a:r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интерфейс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2, USB 2.0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Тревожные входы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4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Тревожные выходы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rowSpan="4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Общие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Питание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12В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DC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Потребляемая мощность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≤10Вт (без жесткого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диска)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≤15Вт (без жесткого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диска)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≤15Вт (без жесткого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диска)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Рабочие условия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-10°C~+55°C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Размер (мм)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4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(В)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260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(Ш)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22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(Г)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0мм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(В)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32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(Ш)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65мм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(Г)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(В)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75мм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(Ш)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85мм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(Г)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266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3" name="Picture 17" descr="http://www.hisilicon.com/images/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2725" y="727075"/>
            <a:ext cx="16065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4" name="Picture 15" descr="C:\Users\user\Desktop\Обучение\фото\экспорт\960h_log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6143625"/>
            <a:ext cx="3857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5" name="Picture 16" descr="C:\Users\user\Desktop\Обучение\фото\экспорт\alarm_icon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6" name="Picture 17" descr="C:\Users\user\Desktop\Обучение\фото\экспорт\hdmi_icon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7" name="Picture 18" descr="C:\Users\user\Desktop\Обучение\фото\экспорт\lan_icon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63" y="6143625"/>
            <a:ext cx="4270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8" name="Picture 19" descr="C:\Users\user\Desktop\Обучение\фото\экспорт\p2p_logo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2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69" name="Picture 20" descr="C:\Users\user\Desktop\Обучение\фото\экспорт\penta_icon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8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0" name="Picture 21" descr="C:\Users\user\Desktop\Обучение\фото\экспорт\ptz_icon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50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1" name="Picture 22" descr="C:\Users\user\Desktop\Обучение\фото\экспорт\audio_icon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2" name="Picture 23" descr="C:\Users\user\Desktop\Обучение\фото\экспорт\usb_icon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8637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3" name="Picture 24" descr="C:\Users\user\Desktop\Обучение\фото\экспорт\remote_icon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864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4" name="Picture 25" descr="C:\Users\user\Desktop\Обучение\фото\экспорт\users_ico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865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5" name="Picture 26" descr="C:\Users\user\Desktop\Обучение\фото\экспорт\3gm_icon[1]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8656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76" name="Picture 27" descr="C:\Users\user\Desktop\Обучение\фото\экспорт\linux_icon[1]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27900" y="610393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audio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86750" y="6000750"/>
            <a:ext cx="7143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19694" y="785813"/>
            <a:ext cx="778671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Программа 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CMS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3556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4507"/>
            <a:ext cx="8071726" cy="451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977" y="764704"/>
            <a:ext cx="778671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Добавление устройства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458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5" y="1775543"/>
            <a:ext cx="8075549" cy="453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90702" y="764704"/>
            <a:ext cx="778671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Наблюдательный пост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560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40" y="1700808"/>
            <a:ext cx="8118870" cy="456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6627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audi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929313"/>
            <a:ext cx="7143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7" descr="http://www.hisilicon.com/images/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88" y="714375"/>
            <a:ext cx="18954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C:\Users\user\Desktop\Обучение\фото\экспорт\960h_log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313" y="6143625"/>
            <a:ext cx="3857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6" descr="C:\Users\user\Desktop\Обучение\фото\экспорт\alarm_icon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7" descr="C:\Users\user\Desktop\Обучение\фото\экспорт\hdmi_icon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8" descr="C:\Users\user\Desktop\Обучение\фото\экспорт\lan_icon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63" y="6143625"/>
            <a:ext cx="4270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9" descr="C:\Users\user\Desktop\Обучение\фото\экспорт\p2p_logo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2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20" descr="C:\Users\user\Desktop\Обучение\фото\экспорт\penta_icon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86188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21" descr="C:\Users\user\Desktop\Обучение\фото\экспорт\ptz_icon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6250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22" descr="C:\Users\user\Desktop\Обучение\фото\экспорт\audio_icon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631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23" descr="C:\Users\user\Desktop\Обучение\фото\экспорт\usb_icon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8637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24" descr="C:\Users\user\Desktop\Обучение\фото\экспорт\remote_ico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864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25" descr="C:\Users\user\Desktop\Обучение\фото\экспорт\users_icon[1]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865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26" descr="C:\Users\user\Desktop\Обучение\фото\экспорт\3gm_icon[1]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8656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27" descr="C:\Users\user\Desktop\Обучение\фото\экспорт\linux_icon[1]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27900" y="610393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13" descr="C:\Users\user\Desktop\Обучение\фото\экспорт\3-4\35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86776" y="342900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Picture 14" descr="C:\Users\user\Desktop\Обучение\фото\экспорт\3-4\353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58214" y="4572008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2" descr="C:\Users\user\Desktop\Обучение\фото\экспорт\3-4\352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16788" y="2363788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1928794" y="1214422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Гибридные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AHD/TVI/CVI/IP/CVBS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видеорегистраторы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серия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Real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33" y="1929730"/>
            <a:ext cx="69627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2155249"/>
            <a:ext cx="2063751" cy="7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4" y="3268023"/>
            <a:ext cx="2436813" cy="86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22370"/>
              </p:ext>
            </p:extLst>
          </p:nvPr>
        </p:nvGraphicFramePr>
        <p:xfrm>
          <a:off x="1500188" y="671513"/>
          <a:ext cx="7072311" cy="5252070"/>
        </p:xfrm>
        <a:graphic>
          <a:graphicData uri="http://schemas.openxmlformats.org/drawingml/2006/table">
            <a:tbl>
              <a:tblPr/>
              <a:tblGrid>
                <a:gridCol w="1608923"/>
                <a:gridCol w="1365847"/>
                <a:gridCol w="1365847"/>
                <a:gridCol w="1365847"/>
                <a:gridCol w="1365847"/>
              </a:tblGrid>
              <a:tr h="1430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 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DSR-423-Real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DSR-823-Real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DSR-1623-Real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rowSpan="7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Видео/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аудиовход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Формат сжатия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H.264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Видеовход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4 канала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8 каналов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16 каналов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Процессор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Hi3520V300    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         Hi3521A                 Hi3531A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Аудиосжатие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G.711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Аудиовход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8 каналов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8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Тип аудиовхода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RCA (2.0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Vp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-p, 1K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Ом)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Ввод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аудио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1-канал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RCA, (2.0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Vp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-p, 1K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Ом)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rowSpan="1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Поддерживаемые форматы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AHD/TVI/CVI/IP/CVBS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Видеовыход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1VGA,</a:t>
                      </a:r>
                      <a:r>
                        <a:rPr lang="en-US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</a:t>
                      </a:r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 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HDMI (1920x1080)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00"/>
                        </a:solidFill>
                        <a:latin typeface="Verdana"/>
                      </a:endParaRPr>
                    </a:p>
                  </a:txBody>
                  <a:tcPr marL="5890" marR="5890" marT="589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Разрешение при записи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AHD</a:t>
                      </a:r>
                      <a:r>
                        <a:rPr kumimoji="0" lang="ru-RU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 1080</a:t>
                      </a:r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P/TVI 1080P/CVI 1080P/ IP</a:t>
                      </a:r>
                      <a:r>
                        <a:rPr kumimoji="0" lang="en-US" sz="900" b="1" i="0" u="none" strike="noStrike" kern="1200" baseline="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1" i="0" u="none" strike="noStrike" kern="1200" baseline="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до 5Мп</a:t>
                      </a:r>
                      <a:r>
                        <a:rPr kumimoji="0" lang="en-US" sz="900" b="1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/CVBS</a:t>
                      </a:r>
                      <a:r>
                        <a:rPr kumimoji="0" lang="en-US" sz="900" b="1" i="0" u="none" strike="noStrike" kern="1200" baseline="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 960H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Скорость записи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AHD/TVI/CVI -</a:t>
                      </a:r>
                      <a:r>
                        <a:rPr lang="en-US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Not Real Time</a:t>
                      </a:r>
                      <a:r>
                        <a:rPr lang="ru-RU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,</a:t>
                      </a:r>
                      <a:r>
                        <a:rPr lang="en-US" sz="900" b="1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IP- </a:t>
                      </a:r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Full Real Time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Тип потока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Видео / Видео и аудио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Два потока видео (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DualStream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Поддерживается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Макс.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baseline="0" dirty="0" err="1" smtClean="0">
                          <a:solidFill>
                            <a:schemeClr val="tx1"/>
                          </a:solidFill>
                          <a:latin typeface="Verdana"/>
                        </a:rPr>
                        <a:t>битрейт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AHD/TVI/CVI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 – 4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Мбит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/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сек.  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IP - 5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Мбит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/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Verdana"/>
                        </a:rPr>
                        <a:t>сек.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Аудиовыход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 канал, RCA (Линейный, 600Ом)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Управление камерами через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UTC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воспроизведение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Жесткий диск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Тип интерфейса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 SATA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2 SATA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2 SATA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Объём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Каждый из разъёмов поддерживает до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Тб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rowSpan="5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Наружные интерфейсы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Интерфейс передачи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RS-485 интерфейс,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Ethernet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USB-</a:t>
                      </a:r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интерфейс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2, USB 2.0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Тревожные входы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  4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4 канала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Тревожные выходы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  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канал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 канал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rowSpan="4"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Общие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Питание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12В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DC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Потребляемая мощность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≤10Вт (без жесткого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диска)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≤15Вт (без жесткого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диска)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≤15Вт (без жесткого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диска)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Рабочие условия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-10°C~+55°C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latin typeface="Verdana"/>
                        </a:rPr>
                        <a:t>Размер (мм)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(В)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270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(Ш)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225мм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(Г)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0мм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(В)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320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(Ш)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65мм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(Г)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50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(В)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375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(Ш)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Verdana"/>
                        </a:rPr>
                        <a:t>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2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85мм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Verdana"/>
                        </a:rPr>
                        <a:t>(Г)</a:t>
                      </a:r>
                    </a:p>
                  </a:txBody>
                  <a:tcPr marL="5890" marR="5890" marT="5891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3686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87" name="Picture 17" descr="http://www.hisilicon.com/images/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2725" y="727075"/>
            <a:ext cx="16065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88" name="Picture 15" descr="C:\Users\user\Desktop\Обучение\фото\экспорт\960h_log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6143625"/>
            <a:ext cx="3857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89" name="Picture 16" descr="C:\Users\user\Desktop\Обучение\фото\экспорт\alarm_icon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0" name="Picture 17" descr="C:\Users\user\Desktop\Обучение\фото\экспорт\hdmi_icon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1" name="Picture 18" descr="C:\Users\user\Desktop\Обучение\фото\экспорт\lan_icon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63" y="6143625"/>
            <a:ext cx="4270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2" name="Picture 19" descr="C:\Users\user\Desktop\Обучение\фото\экспорт\p2p_logo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2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3" name="Picture 20" descr="C:\Users\user\Desktop\Обучение\фото\экспорт\penta_icon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8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4" name="Picture 21" descr="C:\Users\user\Desktop\Обучение\фото\экспорт\ptz_icon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50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5" name="Picture 22" descr="C:\Users\user\Desktop\Обучение\фото\экспорт\audio_icon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6" name="Picture 23" descr="C:\Users\user\Desktop\Обучение\фото\экспорт\usb_icon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86375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7" name="Picture 24" descr="C:\Users\user\Desktop\Обучение\фото\экспорт\remote_icon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8643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8" name="Picture 25" descr="C:\Users\user\Desktop\Обучение\фото\экспорт\users_ico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86500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99" name="Picture 26" descr="C:\Users\user\Desktop\Обучение\фото\экспорт\3gm_icon[1]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8656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00" name="Picture 27" descr="C:\Users\user\Desktop\Обучение\фото\экспорт\linux_icon[1]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27900" y="6103938"/>
            <a:ext cx="4587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audio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86750" y="6000750"/>
            <a:ext cx="7143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643188" y="3857625"/>
            <a:ext cx="6715125" cy="35718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3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Надежности 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производительности. </a:t>
            </a:r>
            <a:endParaRPr lang="ru-RU" sz="2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3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785813" y="3143250"/>
            <a:ext cx="9715501" cy="30003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44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00250" y="24765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 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 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000250" y="1000125"/>
            <a:ext cx="6143625" cy="5286375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200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4200" dirty="0">
                <a:latin typeface="Arial" pitchFamily="34" charset="0"/>
                <a:ea typeface="+mj-ea"/>
                <a:cs typeface="Arial" pitchFamily="34" charset="0"/>
              </a:rPr>
              <a:t>Сейчас на рынке видеонаблюдения трудно найти уникальный продукт, поэтому задача бренда </a:t>
            </a:r>
            <a:r>
              <a:rPr lang="en-US" sz="7300" dirty="0">
                <a:solidFill>
                  <a:srgbClr val="FF0000"/>
                </a:solidFill>
                <a:latin typeface="Imprint MT Shadow" pitchFamily="82" charset="0"/>
                <a:cs typeface="+mn-cs"/>
              </a:rPr>
              <a:t>SARMATT</a:t>
            </a:r>
            <a:r>
              <a:rPr lang="ru-RU" sz="7300" dirty="0">
                <a:latin typeface="Imprint MT Shadow" pitchFamily="82" charset="0"/>
                <a:cs typeface="+mn-cs"/>
              </a:rPr>
              <a:t> </a:t>
            </a:r>
            <a:r>
              <a:rPr lang="ru-RU" sz="42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4200" dirty="0">
                <a:latin typeface="Arial" pitchFamily="34" charset="0"/>
                <a:ea typeface="+mj-ea"/>
                <a:cs typeface="Arial" pitchFamily="34" charset="0"/>
              </a:rPr>
              <a:t>вывести на рынок наиболее технологичные и функциональные </a:t>
            </a:r>
            <a:r>
              <a:rPr lang="ru-RU" sz="4200" dirty="0" smtClean="0">
                <a:latin typeface="Arial" pitchFamily="34" charset="0"/>
                <a:ea typeface="+mj-ea"/>
                <a:cs typeface="Arial" pitchFamily="34" charset="0"/>
              </a:rPr>
              <a:t>устройства </a:t>
            </a:r>
            <a:r>
              <a:rPr lang="ru-RU" sz="4200" dirty="0">
                <a:latin typeface="Arial" pitchFamily="34" charset="0"/>
                <a:ea typeface="+mj-ea"/>
                <a:cs typeface="Arial" pitchFamily="34" charset="0"/>
              </a:rPr>
              <a:t>с оптимальным соотношением цена-качество. 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4200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4200" dirty="0">
                <a:latin typeface="Arial" pitchFamily="34" charset="0"/>
                <a:cs typeface="Arial" pitchFamily="34" charset="0"/>
              </a:rPr>
              <a:t>Мы постоянно обновляем </a:t>
            </a:r>
            <a:r>
              <a:rPr lang="ru-RU" sz="4200" dirty="0" smtClean="0">
                <a:latin typeface="Arial" pitchFamily="34" charset="0"/>
                <a:cs typeface="Arial" pitchFamily="34" charset="0"/>
              </a:rPr>
              <a:t>линейк</a:t>
            </a:r>
            <a:r>
              <a:rPr lang="ru-RU" sz="4200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4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300" dirty="0" smtClean="0">
                <a:solidFill>
                  <a:srgbClr val="FF0000"/>
                </a:solidFill>
                <a:latin typeface="Imprint MT Shadow" pitchFamily="82" charset="0"/>
                <a:cs typeface="+mn-cs"/>
              </a:rPr>
              <a:t>SARMATT</a:t>
            </a:r>
            <a:r>
              <a:rPr lang="ru-RU" sz="7300" dirty="0" smtClean="0">
                <a:latin typeface="Imprint MT Shadow" pitchFamily="82" charset="0"/>
                <a:cs typeface="+mn-cs"/>
              </a:rPr>
              <a:t>, </a:t>
            </a:r>
            <a:r>
              <a:rPr lang="ru-RU" sz="4200" dirty="0"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4200" dirty="0" smtClean="0">
                <a:latin typeface="Arial" pitchFamily="34" charset="0"/>
                <a:cs typeface="Arial" pitchFamily="34" charset="0"/>
              </a:rPr>
              <a:t>соответствовать новым тенденциям в развитии технологий и  требованиям международных стандартов.</a:t>
            </a:r>
            <a:endParaRPr lang="ru-RU" sz="4200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22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6" grpId="1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03316" y="4951868"/>
            <a:ext cx="38316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IP </a:t>
            </a: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оборудование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2051" name="Picture 3" descr="\\User31\документы\2017\SarmatT 08.2017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92" y="1280039"/>
            <a:ext cx="5875337" cy="36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042502"/>
            <a:ext cx="169234" cy="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0187">
            <a:off x="4191960" y="3048541"/>
            <a:ext cx="156515" cy="14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8125" y="1784930"/>
            <a:ext cx="169234" cy="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91" y="3268514"/>
            <a:ext cx="182612" cy="17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57554" y="857232"/>
            <a:ext cx="278608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IP</a:t>
            </a: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видеокамеры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286000" y="71438"/>
            <a:ext cx="6643688" cy="78581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3796" name="Picture 17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107156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6" descr="C:\Users\user\Desktop\Обучение\фото\экспорт\alarm_ico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621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8" descr="C:\Users\user\Desktop\Обучение\фото\экспорт\lan_icon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4746" y="6143625"/>
            <a:ext cx="4270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9" descr="C:\Users\user\Desktop\Обучение\фото\экспорт\p2p_log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480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2" descr="C:\Users\user\Desktop\Обучение\фото\экспорт\audio_icon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4996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5" descr="C:\Users\user\Desktop\Обучение\фото\экспорт\users_icon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5183" y="614362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8" descr="C:\Users\user\Desktop\Обучение\фото\экспорт\3-4\Новая папка\onvif_icon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455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9" descr="C:\Users\user\Desktop\Обучение\фото\экспорт\3-4\Новая папка\h264_icon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24683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20" descr="C:\Users\user\Desktop\Обучение\фото\экспорт\3-4\Новая папка\hd1080_icon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4871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21" descr="C:\Users\user\Desktop\Обучение\фото\экспорт\3-4\Новая папка\ie_icon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37633" y="6143625"/>
            <a:ext cx="419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22" descr="C:\Users\user\Desktop\Обучение\фото\экспорт\3-4\Новая папка\ip66_icon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2505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\\User31\документы\2017\SarmatT 08.2017\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575148"/>
            <a:ext cx="77724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23" descr="C:\Users\user\Desktop\Обучение\фото\экспорт\3-4\Новая папка\mail_icon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5121" y="6143625"/>
            <a:ext cx="4111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24" descr="C:\Users\user\Desktop\Обучение\фото\экспорт\3-4\Новая папка\wdr_ico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25246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25" descr="C:\Users\user\Desktop\Обучение\фото\экспорт\3-4\Новая папка\motion_icon[1]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5308" y="6143625"/>
            <a:ext cx="419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85702" y="1037138"/>
            <a:ext cx="1651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28257" y="1990664"/>
            <a:ext cx="1728786" cy="44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48264" y="960993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139275" y="3051121"/>
            <a:ext cx="125383" cy="1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7922" y="3051119"/>
            <a:ext cx="115549" cy="10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1072028">
            <a:off x="1549875" y="4872745"/>
            <a:ext cx="109650" cy="10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50915" y="4821943"/>
            <a:ext cx="125383" cy="1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526912" y="4568655"/>
            <a:ext cx="125383" cy="1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1482329" y="1772816"/>
            <a:ext cx="67865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Основой нашего решения является </a:t>
            </a:r>
            <a:r>
              <a:rPr lang="en-US" sz="1200" dirty="0"/>
              <a:t>CMOS</a:t>
            </a:r>
            <a:r>
              <a:rPr lang="ru-RU" sz="1200" dirty="0"/>
              <a:t>-матрица  </a:t>
            </a:r>
            <a:r>
              <a:rPr lang="ru-RU" sz="1200" b="1" dirty="0"/>
              <a:t>SONY IMX32</a:t>
            </a:r>
            <a:r>
              <a:rPr lang="en-US" sz="1200" b="1" dirty="0"/>
              <a:t>3</a:t>
            </a:r>
            <a:r>
              <a:rPr lang="ru-RU" sz="1200" dirty="0"/>
              <a:t>. Это 1/</a:t>
            </a:r>
            <a:r>
              <a:rPr lang="en-US" sz="1200" dirty="0"/>
              <a:t>2.</a:t>
            </a:r>
            <a:r>
              <a:rPr lang="ru-RU" sz="1200" dirty="0"/>
              <a:t>9</a:t>
            </a:r>
            <a:r>
              <a:rPr lang="en-US" sz="1200" dirty="0"/>
              <a:t>”</a:t>
            </a:r>
            <a:r>
              <a:rPr lang="ru-RU" sz="1200" dirty="0"/>
              <a:t> </a:t>
            </a:r>
            <a:r>
              <a:rPr lang="en-US" sz="1200" dirty="0"/>
              <a:t>Full HD </a:t>
            </a:r>
            <a:r>
              <a:rPr lang="ru-RU" sz="1200" dirty="0"/>
              <a:t>матрица, созданная  по  технологии  </a:t>
            </a:r>
            <a:r>
              <a:rPr lang="ru-RU" sz="1200" b="1" dirty="0" err="1"/>
              <a:t>Exmor</a:t>
            </a:r>
            <a:r>
              <a:rPr lang="ru-RU" sz="1200" dirty="0"/>
              <a:t>,  позволяющая  вплотную  приблизиться  к светочувствительности ПЗС-матриц такого же класса.  </a:t>
            </a:r>
            <a:endParaRPr lang="ru-RU" sz="1200" dirty="0" smtClean="0"/>
          </a:p>
          <a:p>
            <a:r>
              <a:rPr lang="ru-RU" sz="1200" dirty="0" err="1"/>
              <a:t>Sony</a:t>
            </a:r>
            <a:r>
              <a:rPr lang="ru-RU" sz="1200" dirty="0"/>
              <a:t> разработала специально для CMOS-матриц новую технологию </a:t>
            </a:r>
            <a:r>
              <a:rPr lang="ru-RU" sz="1200" b="1" dirty="0" err="1"/>
              <a:t>Exmor</a:t>
            </a:r>
            <a:r>
              <a:rPr lang="ru-RU" sz="1200" dirty="0"/>
              <a:t>. В этой системе аналого-цифровой преобразователь устанавливается вблизи каждой линейки пикселей (такая структура называется «параллельное по столбцам аналого-цифровое преобразование»), то есть оцифровка аналоговых сигналов производится почти сразу.</a:t>
            </a:r>
            <a:endParaRPr lang="en-US" sz="1200" dirty="0"/>
          </a:p>
          <a:p>
            <a:r>
              <a:rPr lang="ru-RU" sz="1200" dirty="0"/>
              <a:t> Аналоговые сигналы весьма восприимчивы к шуму, и уровень шума в них тем выше, чем больше расстояние передачи сигнала. В технологии </a:t>
            </a:r>
            <a:r>
              <a:rPr lang="ru-RU" sz="1200" b="1" dirty="0" err="1"/>
              <a:t>Exmor</a:t>
            </a:r>
            <a:r>
              <a:rPr lang="ru-RU" sz="1200" dirty="0"/>
              <a:t> аналого-цифровые преобразователи располагаются максимально близко к пикселям, что снижает внешнее воздействие шума</a:t>
            </a:r>
            <a:r>
              <a:rPr lang="en-US" sz="1200" dirty="0"/>
              <a:t>. </a:t>
            </a:r>
            <a:r>
              <a:rPr lang="ru-RU" sz="1200" dirty="0"/>
              <a:t>В результате сенсоры с использованием технологии </a:t>
            </a:r>
            <a:r>
              <a:rPr lang="ru-RU" sz="1200" b="1" dirty="0" err="1"/>
              <a:t>Exmor</a:t>
            </a:r>
            <a:r>
              <a:rPr lang="ru-RU" sz="1200" b="1" dirty="0"/>
              <a:t> </a:t>
            </a:r>
            <a:r>
              <a:rPr lang="ru-RU" sz="1200" dirty="0"/>
              <a:t>отличаются пониженным уровнем шума по сравнению с обычными HD CMOS-сенсорами</a:t>
            </a:r>
            <a:r>
              <a:rPr lang="en-US" sz="1200" dirty="0"/>
              <a:t>.</a:t>
            </a: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277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3105" y="4050336"/>
            <a:ext cx="1800224" cy="4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64470" y="4510774"/>
            <a:ext cx="6822280" cy="23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cs typeface="Arial" panose="020B0604020202020204" pitchFamily="34" charset="0"/>
              </a:rPr>
              <a:t>Процессор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Hi3516C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V200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от производителя </a:t>
            </a:r>
            <a:r>
              <a:rPr lang="en-US" sz="1200" dirty="0" err="1" smtClean="0">
                <a:cs typeface="Arial" panose="020B0604020202020204" pitchFamily="34" charset="0"/>
              </a:rPr>
              <a:t>HiSilicon</a:t>
            </a:r>
            <a:r>
              <a:rPr lang="en-US" sz="1200" dirty="0" smtClean="0">
                <a:cs typeface="Arial" panose="020B0604020202020204" pitchFamily="34" charset="0"/>
              </a:rPr>
              <a:t> -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это новое поколение 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SoC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предназначен для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IP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камер. Он имеет встроенные кодеки нового поколения ISP и H.264.</a:t>
            </a:r>
          </a:p>
          <a:p>
            <a:r>
              <a:rPr lang="ru-RU" sz="1200" dirty="0">
                <a:cs typeface="Arial" panose="020B0604020202020204" pitchFamily="34" charset="0"/>
              </a:rPr>
              <a:t>Hi3516C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использует оптимизированный алгоритм предварительного кодирования изоб</a:t>
            </a:r>
            <a:r>
              <a:rPr lang="ru-RU" sz="1200" dirty="0">
                <a:cs typeface="Arial" panose="020B0604020202020204" pitchFamily="34" charset="0"/>
              </a:rPr>
              <a:t>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ажения. При разработке были применены передовые технологии энергосбережения и специальная архитектура с низким энергопотреблением.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lang="ru-RU" sz="1200" dirty="0"/>
              <a:t> </a:t>
            </a:r>
            <a:r>
              <a:rPr lang="ru-RU" sz="1200" dirty="0" smtClean="0"/>
              <a:t>Работает </a:t>
            </a:r>
            <a:r>
              <a:rPr lang="ru-RU" sz="1200" dirty="0"/>
              <a:t>с низкой скоростью цифрового потока, обеспечивая высокое качество изображения и малое </a:t>
            </a:r>
            <a:r>
              <a:rPr lang="ru-RU" sz="1200" dirty="0" smtClean="0"/>
              <a:t>энергопотребление</a:t>
            </a:r>
            <a:r>
              <a:rPr lang="ru-RU" sz="1200" dirty="0"/>
              <a:t>,</a:t>
            </a:r>
            <a:r>
              <a:rPr lang="ru-RU" sz="1200" dirty="0" smtClean="0"/>
              <a:t> </a:t>
            </a:r>
            <a:r>
              <a:rPr lang="ru-RU" sz="1200" dirty="0"/>
              <a:t>также поддерживает вращение объектива на 90° или 270° и имеет встроенные функции коррекции искажений.</a:t>
            </a:r>
          </a:p>
          <a:p>
            <a:r>
              <a:rPr lang="ru-RU" sz="1200" dirty="0"/>
              <a:t>Эти инновационные функции позволяют Hi3516C удовлетворять потребности различных систем видеонаблюдения.</a:t>
            </a:r>
          </a:p>
          <a:p>
            <a:pPr algn="just"/>
            <a:endParaRPr lang="ru-RU" sz="1200" dirty="0"/>
          </a:p>
          <a:p>
            <a:pPr lvl="0" algn="just"/>
            <a:endParaRPr kumimoji="0" lang="ru-RU" sz="1150" b="0" i="0" u="none" strike="noStrike" cap="none" normalizeH="0" baseline="0" dirty="0" smtClean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pic>
        <p:nvPicPr>
          <p:cNvPr id="9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4470" y="532113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9167" y="1124744"/>
            <a:ext cx="61269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SR-IN25V2812IRL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1187624" y="2964088"/>
            <a:ext cx="55483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Уличная </a:t>
            </a:r>
            <a:r>
              <a:rPr lang="en-US" dirty="0" err="1"/>
              <a:t>FullHD</a:t>
            </a:r>
            <a:r>
              <a:rPr lang="en-US" dirty="0"/>
              <a:t> IP </a:t>
            </a:r>
            <a:r>
              <a:rPr lang="ru-RU" dirty="0"/>
              <a:t>камера с ИК подсветкой. </a:t>
            </a:r>
            <a:r>
              <a:rPr lang="ru-RU" dirty="0" smtClean="0"/>
              <a:t>1/2.</a:t>
            </a:r>
            <a:r>
              <a:rPr lang="en-US" dirty="0" smtClean="0"/>
              <a:t>9</a:t>
            </a:r>
            <a:r>
              <a:rPr lang="ru-RU" dirty="0" smtClean="0"/>
              <a:t>" </a:t>
            </a:r>
            <a:r>
              <a:rPr lang="en-US" b="1" dirty="0" smtClean="0">
                <a:solidFill>
                  <a:srgbClr val="FF0000"/>
                </a:solidFill>
              </a:rPr>
              <a:t>Sony IMX323+Hi3516C</a:t>
            </a:r>
            <a:r>
              <a:rPr lang="ru-RU" dirty="0" smtClean="0"/>
              <a:t>, </a:t>
            </a:r>
            <a:r>
              <a:rPr lang="ru-RU" dirty="0"/>
              <a:t>2,4Мп CMOS матрица , </a:t>
            </a:r>
            <a:r>
              <a:rPr lang="en-US" dirty="0" smtClean="0"/>
              <a:t>H.264</a:t>
            </a:r>
            <a:r>
              <a:rPr lang="ru-RU" dirty="0" smtClean="0"/>
              <a:t>/</a:t>
            </a:r>
            <a:r>
              <a:rPr lang="en-US" dirty="0"/>
              <a:t>AVI/JPEG</a:t>
            </a:r>
            <a:r>
              <a:rPr lang="ru-RU" dirty="0" smtClean="0"/>
              <a:t>, </a:t>
            </a:r>
            <a:r>
              <a:rPr lang="ru-RU" dirty="0"/>
              <a:t>разрешение 1920x1080, скорость 30 к/с, </a:t>
            </a:r>
            <a:r>
              <a:rPr lang="ru-RU" dirty="0" err="1"/>
              <a:t>вариофокальный</a:t>
            </a:r>
            <a:r>
              <a:rPr lang="ru-RU" dirty="0"/>
              <a:t> объектив 2,8-12мм,  ИК подсветка 40 м, </a:t>
            </a:r>
            <a:r>
              <a:rPr lang="ru-RU" dirty="0" smtClean="0"/>
              <a:t>0,01 Лк, </a:t>
            </a:r>
            <a:r>
              <a:rPr lang="en-US" dirty="0"/>
              <a:t>BLC, 3D DNR,  DWDR,  </a:t>
            </a:r>
            <a:r>
              <a:rPr lang="en-US" b="1" dirty="0" err="1">
                <a:solidFill>
                  <a:srgbClr val="FF0000"/>
                </a:solidFill>
              </a:rPr>
              <a:t>PoE</a:t>
            </a:r>
            <a:r>
              <a:rPr lang="en-US" dirty="0"/>
              <a:t>, ONVIF 2.4, </a:t>
            </a:r>
            <a:r>
              <a:rPr lang="en-US" b="1" dirty="0">
                <a:solidFill>
                  <a:srgbClr val="FF0000"/>
                </a:solidFill>
              </a:rPr>
              <a:t>P2P</a:t>
            </a:r>
            <a:r>
              <a:rPr lang="en-US" dirty="0"/>
              <a:t>,  DC12V,  800g</a:t>
            </a:r>
            <a:r>
              <a:rPr lang="en-US" dirty="0" smtClean="0"/>
              <a:t>,</a:t>
            </a:r>
            <a:r>
              <a:rPr lang="ru-RU" dirty="0" smtClean="0"/>
              <a:t>        </a:t>
            </a:r>
            <a:r>
              <a:rPr lang="en-US" dirty="0" smtClean="0"/>
              <a:t> </a:t>
            </a:r>
            <a:r>
              <a:rPr lang="ru-RU" dirty="0" smtClean="0"/>
              <a:t>-45°C </a:t>
            </a:r>
            <a:r>
              <a:rPr lang="ru-RU" dirty="0"/>
              <a:t>до +50°C.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6869" name="Picture 7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5300663"/>
            <a:ext cx="1651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215306"/>
            <a:ext cx="1800224" cy="4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6165" y="2674187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\\User31\документы\2017\SarmatT 08.2017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7" y="4869160"/>
            <a:ext cx="3906082" cy="174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9938" y="5741392"/>
            <a:ext cx="335997" cy="31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2608" y="1296988"/>
            <a:ext cx="54697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SR-IN25F36IRL 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8916" name="Прямоугольник 4"/>
          <p:cNvSpPr>
            <a:spLocks noChangeArrowheads="1"/>
          </p:cNvSpPr>
          <p:nvPr/>
        </p:nvSpPr>
        <p:spPr bwMode="auto">
          <a:xfrm>
            <a:off x="1244600" y="3213100"/>
            <a:ext cx="55483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Уличная </a:t>
            </a:r>
            <a:r>
              <a:rPr lang="en-US" dirty="0"/>
              <a:t>Full HD IP </a:t>
            </a:r>
            <a:r>
              <a:rPr lang="ru-RU" dirty="0"/>
              <a:t>камера с ИК подсветкой, </a:t>
            </a:r>
            <a:r>
              <a:rPr lang="ru-RU" dirty="0" smtClean="0"/>
              <a:t>1/2.</a:t>
            </a:r>
            <a:r>
              <a:rPr lang="en-US" dirty="0" smtClean="0"/>
              <a:t>9</a:t>
            </a:r>
            <a:r>
              <a:rPr lang="ru-RU" dirty="0" smtClean="0"/>
              <a:t>'' </a:t>
            </a:r>
            <a:r>
              <a:rPr lang="en-US" b="1" dirty="0">
                <a:solidFill>
                  <a:srgbClr val="FF0000"/>
                </a:solidFill>
              </a:rPr>
              <a:t>Sony </a:t>
            </a:r>
            <a:r>
              <a:rPr lang="en-US" b="1" dirty="0" smtClean="0">
                <a:solidFill>
                  <a:srgbClr val="FF0000"/>
                </a:solidFill>
              </a:rPr>
              <a:t>IMX323+HI3516C</a:t>
            </a:r>
            <a:r>
              <a:rPr lang="ru-RU" dirty="0" smtClean="0"/>
              <a:t>, </a:t>
            </a:r>
            <a:r>
              <a:rPr lang="en-US" dirty="0"/>
              <a:t>2,4</a:t>
            </a:r>
            <a:r>
              <a:rPr lang="ru-RU" dirty="0"/>
              <a:t>Мп </a:t>
            </a:r>
            <a:r>
              <a:rPr lang="en-US" dirty="0"/>
              <a:t>CMOS </a:t>
            </a:r>
            <a:r>
              <a:rPr lang="ru-RU" dirty="0"/>
              <a:t>матрица, </a:t>
            </a:r>
            <a:r>
              <a:rPr lang="en-US" dirty="0" smtClean="0"/>
              <a:t>H.264</a:t>
            </a:r>
            <a:r>
              <a:rPr lang="ru-RU" dirty="0" smtClean="0"/>
              <a:t>/</a:t>
            </a:r>
            <a:r>
              <a:rPr lang="en-US" dirty="0"/>
              <a:t>AVI/JPEG, </a:t>
            </a:r>
            <a:r>
              <a:rPr lang="ru-RU" dirty="0" smtClean="0"/>
              <a:t>0.01 Лк,</a:t>
            </a:r>
            <a:r>
              <a:rPr lang="en-US" dirty="0" smtClean="0"/>
              <a:t> </a:t>
            </a:r>
            <a:r>
              <a:rPr lang="ru-RU" dirty="0"/>
              <a:t>разрешение 1920*1080, </a:t>
            </a:r>
            <a:r>
              <a:rPr lang="ru-RU" dirty="0" smtClean="0"/>
              <a:t>скорость</a:t>
            </a:r>
            <a:r>
              <a:rPr lang="en-US" dirty="0" smtClean="0"/>
              <a:t> 30</a:t>
            </a:r>
            <a:r>
              <a:rPr lang="ru-RU" dirty="0" smtClean="0"/>
              <a:t>к/с</a:t>
            </a:r>
            <a:r>
              <a:rPr lang="ru-RU" dirty="0"/>
              <a:t>, </a:t>
            </a:r>
            <a:r>
              <a:rPr lang="en-US" dirty="0"/>
              <a:t>f=3,6 </a:t>
            </a:r>
            <a:r>
              <a:rPr lang="ru-RU" dirty="0"/>
              <a:t>мм, </a:t>
            </a:r>
            <a:r>
              <a:rPr lang="en-US" dirty="0"/>
              <a:t>Cloud storage, IRC, </a:t>
            </a:r>
          </a:p>
          <a:p>
            <a:r>
              <a:rPr lang="ru-RU" dirty="0"/>
              <a:t>ИК 20 </a:t>
            </a:r>
            <a:r>
              <a:rPr lang="ru-RU" dirty="0" smtClean="0"/>
              <a:t>м, </a:t>
            </a:r>
            <a:r>
              <a:rPr lang="ru-RU" dirty="0"/>
              <a:t>3</a:t>
            </a:r>
            <a:r>
              <a:rPr lang="en-US" dirty="0"/>
              <a:t>D DNR, BLC, 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FF0000"/>
                </a:solidFill>
              </a:rPr>
              <a:t>PoE</a:t>
            </a:r>
            <a:r>
              <a:rPr lang="en-US" dirty="0"/>
              <a:t>, ONVIF 2.4, </a:t>
            </a:r>
            <a:r>
              <a:rPr lang="en-US" b="1" dirty="0">
                <a:solidFill>
                  <a:srgbClr val="FF0000"/>
                </a:solidFill>
              </a:rPr>
              <a:t>P2P</a:t>
            </a:r>
            <a:r>
              <a:rPr lang="en-US" dirty="0"/>
              <a:t>, DWDR, </a:t>
            </a:r>
            <a:r>
              <a:rPr lang="en-US" dirty="0" smtClean="0"/>
              <a:t>DC12V</a:t>
            </a:r>
            <a:r>
              <a:rPr lang="en-US" dirty="0"/>
              <a:t>, </a:t>
            </a:r>
            <a:r>
              <a:rPr lang="en-US" dirty="0" smtClean="0"/>
              <a:t>550g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ru-RU" dirty="0" smtClean="0"/>
              <a:t>45</a:t>
            </a:r>
            <a:r>
              <a:rPr lang="en-US" dirty="0" smtClean="0"/>
              <a:t> </a:t>
            </a:r>
            <a:r>
              <a:rPr lang="en-US" dirty="0"/>
              <a:t>~ +50°C.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8918" name="Picture 7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5429264"/>
            <a:ext cx="1651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351174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500306"/>
            <a:ext cx="1800224" cy="4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4647605"/>
            <a:ext cx="2847975" cy="2038350"/>
          </a:xfrm>
          <a:prstGeom prst="rect">
            <a:avLst/>
          </a:prstGeom>
        </p:spPr>
      </p:pic>
      <p:pic>
        <p:nvPicPr>
          <p:cNvPr id="1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9575">
            <a:off x="7067431" y="5456538"/>
            <a:ext cx="363760" cy="34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38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6112" y="1296988"/>
            <a:ext cx="72827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    SR-IS25F36IRLSD 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8916" name="Прямоугольник 4"/>
          <p:cNvSpPr>
            <a:spLocks noChangeArrowheads="1"/>
          </p:cNvSpPr>
          <p:nvPr/>
        </p:nvSpPr>
        <p:spPr bwMode="auto">
          <a:xfrm>
            <a:off x="1331913" y="2646980"/>
            <a:ext cx="55483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Антивандальная </a:t>
            </a:r>
            <a:r>
              <a:rPr lang="en-US" dirty="0"/>
              <a:t>Full HD IP </a:t>
            </a:r>
            <a:r>
              <a:rPr lang="ru-RU" dirty="0"/>
              <a:t>камера с ИК </a:t>
            </a:r>
            <a:r>
              <a:rPr lang="ru-RU" dirty="0" smtClean="0"/>
              <a:t>подсветкой и </a:t>
            </a:r>
            <a:r>
              <a:rPr lang="en-US" dirty="0" smtClean="0"/>
              <a:t>SD </a:t>
            </a:r>
            <a:r>
              <a:rPr lang="ru-RU" dirty="0" smtClean="0"/>
              <a:t>картой </a:t>
            </a:r>
          </a:p>
          <a:p>
            <a:r>
              <a:rPr lang="ru-RU" dirty="0" smtClean="0"/>
              <a:t>1/2.</a:t>
            </a:r>
            <a:r>
              <a:rPr lang="en-US" dirty="0" smtClean="0"/>
              <a:t>9</a:t>
            </a:r>
            <a:r>
              <a:rPr lang="ru-RU" dirty="0" smtClean="0"/>
              <a:t>'' </a:t>
            </a:r>
            <a:r>
              <a:rPr lang="en-US" b="1" dirty="0">
                <a:solidFill>
                  <a:srgbClr val="FF0000"/>
                </a:solidFill>
              </a:rPr>
              <a:t>Sony </a:t>
            </a:r>
            <a:r>
              <a:rPr lang="en-US" b="1" dirty="0" smtClean="0">
                <a:solidFill>
                  <a:srgbClr val="FF0000"/>
                </a:solidFill>
              </a:rPr>
              <a:t>IMX323+HI3516C</a:t>
            </a:r>
            <a:r>
              <a:rPr lang="ru-RU" dirty="0" smtClean="0"/>
              <a:t>, </a:t>
            </a:r>
            <a:r>
              <a:rPr lang="en-US" dirty="0"/>
              <a:t>2,4</a:t>
            </a:r>
            <a:r>
              <a:rPr lang="ru-RU" dirty="0"/>
              <a:t>Мп </a:t>
            </a:r>
            <a:r>
              <a:rPr lang="en-US" dirty="0"/>
              <a:t>CMOS </a:t>
            </a:r>
            <a:r>
              <a:rPr lang="ru-RU" dirty="0"/>
              <a:t>матрица, </a:t>
            </a:r>
            <a:r>
              <a:rPr lang="en-US" dirty="0" smtClean="0"/>
              <a:t>H.264</a:t>
            </a:r>
            <a:r>
              <a:rPr lang="ru-RU" dirty="0" smtClean="0"/>
              <a:t>/</a:t>
            </a:r>
            <a:r>
              <a:rPr lang="en-US" dirty="0" smtClean="0"/>
              <a:t>AVI/JPEG</a:t>
            </a:r>
            <a:r>
              <a:rPr lang="en-US" dirty="0"/>
              <a:t>, </a:t>
            </a:r>
            <a:r>
              <a:rPr lang="ru-RU" dirty="0" smtClean="0"/>
              <a:t>0.01 Лк,</a:t>
            </a:r>
            <a:r>
              <a:rPr lang="en-US" dirty="0" smtClean="0"/>
              <a:t> </a:t>
            </a:r>
            <a:r>
              <a:rPr lang="ru-RU" dirty="0"/>
              <a:t>разрешение 1920*1080, </a:t>
            </a:r>
            <a:r>
              <a:rPr lang="ru-RU" dirty="0" smtClean="0"/>
              <a:t>скорость</a:t>
            </a:r>
            <a:r>
              <a:rPr lang="en-US" dirty="0" smtClean="0"/>
              <a:t> 30</a:t>
            </a:r>
            <a:r>
              <a:rPr lang="ru-RU" dirty="0" smtClean="0"/>
              <a:t>к/с</a:t>
            </a:r>
            <a:r>
              <a:rPr lang="ru-RU" dirty="0"/>
              <a:t>, </a:t>
            </a:r>
            <a:r>
              <a:rPr lang="en-US" dirty="0"/>
              <a:t>f=3,6 </a:t>
            </a:r>
            <a:r>
              <a:rPr lang="ru-RU" dirty="0"/>
              <a:t>мм, </a:t>
            </a:r>
            <a:r>
              <a:rPr lang="en-US" dirty="0"/>
              <a:t>Cloud storage, IRC, </a:t>
            </a:r>
            <a:r>
              <a:rPr lang="ru-RU" dirty="0" smtClean="0"/>
              <a:t>ИК </a:t>
            </a:r>
            <a:r>
              <a:rPr lang="ru-RU" dirty="0"/>
              <a:t>20 м, </a:t>
            </a:r>
            <a:r>
              <a:rPr lang="ru-RU" dirty="0" smtClean="0"/>
              <a:t>3</a:t>
            </a:r>
            <a:r>
              <a:rPr lang="en-US" dirty="0"/>
              <a:t>D DNR, BLC, </a:t>
            </a:r>
            <a:r>
              <a:rPr lang="en-US" b="1" dirty="0">
                <a:solidFill>
                  <a:srgbClr val="FF0000"/>
                </a:solidFill>
              </a:rPr>
              <a:t>external </a:t>
            </a:r>
            <a:r>
              <a:rPr lang="en-US" b="1" dirty="0" err="1" smtClean="0">
                <a:solidFill>
                  <a:srgbClr val="FF0000"/>
                </a:solidFill>
              </a:rPr>
              <a:t>PoE</a:t>
            </a:r>
            <a:r>
              <a:rPr lang="en-US" dirty="0"/>
              <a:t>, ONVIF 2.4, </a:t>
            </a:r>
            <a:r>
              <a:rPr lang="en-US" b="1" dirty="0">
                <a:solidFill>
                  <a:srgbClr val="FF0000"/>
                </a:solidFill>
              </a:rPr>
              <a:t>P2P</a:t>
            </a:r>
            <a:r>
              <a:rPr lang="en-US" dirty="0"/>
              <a:t>, DWDR, </a:t>
            </a:r>
            <a:r>
              <a:rPr lang="ru-RU" b="1" dirty="0">
                <a:solidFill>
                  <a:srgbClr val="FF0000"/>
                </a:solidFill>
              </a:rPr>
              <a:t>слот под </a:t>
            </a:r>
            <a:r>
              <a:rPr lang="en-US" b="1" dirty="0" smtClean="0">
                <a:solidFill>
                  <a:srgbClr val="FF0000"/>
                </a:solidFill>
              </a:rPr>
              <a:t>micro SD </a:t>
            </a:r>
            <a:r>
              <a:rPr lang="en-US" dirty="0"/>
              <a:t>(SD card </a:t>
            </a:r>
            <a:r>
              <a:rPr lang="ru-RU" dirty="0"/>
              <a:t>до </a:t>
            </a:r>
            <a:r>
              <a:rPr lang="ru-RU" dirty="0" smtClean="0"/>
              <a:t>128</a:t>
            </a:r>
            <a:r>
              <a:rPr lang="en-US" dirty="0" smtClean="0"/>
              <a:t> </a:t>
            </a:r>
            <a:r>
              <a:rPr lang="ru-RU" dirty="0" smtClean="0"/>
              <a:t>Гб</a:t>
            </a:r>
            <a:r>
              <a:rPr lang="ru-RU" dirty="0"/>
              <a:t>), </a:t>
            </a:r>
            <a:r>
              <a:rPr lang="en-US" dirty="0"/>
              <a:t>DC12V, 550g, </a:t>
            </a:r>
            <a:r>
              <a:rPr lang="en-US" dirty="0" smtClean="0"/>
              <a:t>IP66,  -</a:t>
            </a:r>
            <a:r>
              <a:rPr lang="ru-RU" dirty="0" smtClean="0"/>
              <a:t>45</a:t>
            </a:r>
            <a:r>
              <a:rPr lang="en-US" dirty="0" smtClean="0"/>
              <a:t> </a:t>
            </a:r>
            <a:r>
              <a:rPr lang="en-US" dirty="0"/>
              <a:t>~ +50°C.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8918" name="Picture 7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5429264"/>
            <a:ext cx="1651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351174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159454"/>
            <a:ext cx="1800224" cy="4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360" y="5349102"/>
            <a:ext cx="861796" cy="1163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301" y="4628916"/>
            <a:ext cx="2120870" cy="2108357"/>
          </a:xfrm>
          <a:prstGeom prst="rect">
            <a:avLst/>
          </a:prstGeom>
        </p:spPr>
      </p:pic>
      <p:pic>
        <p:nvPicPr>
          <p:cNvPr id="1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245" y="4876970"/>
            <a:ext cx="375786" cy="35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03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3444" y="1186898"/>
            <a:ext cx="62953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SR-ID25V2812IRL 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679997"/>
            <a:ext cx="5000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Купольная </a:t>
            </a:r>
            <a:r>
              <a:rPr lang="en-US" dirty="0"/>
              <a:t>Full HD IP </a:t>
            </a:r>
            <a:r>
              <a:rPr lang="ru-RU" dirty="0"/>
              <a:t>камера с ИК подсветкой, </a:t>
            </a:r>
            <a:r>
              <a:rPr lang="ru-RU" dirty="0" smtClean="0"/>
              <a:t>1/2.</a:t>
            </a:r>
            <a:r>
              <a:rPr lang="en-US" dirty="0" smtClean="0"/>
              <a:t>9</a:t>
            </a:r>
            <a:r>
              <a:rPr lang="ru-RU" dirty="0" smtClean="0"/>
              <a:t>'' </a:t>
            </a:r>
            <a:r>
              <a:rPr lang="en-US" b="1" dirty="0" smtClean="0">
                <a:solidFill>
                  <a:srgbClr val="FF0000"/>
                </a:solidFill>
              </a:rPr>
              <a:t>Sony IMX323+Hi3516C</a:t>
            </a:r>
            <a:r>
              <a:rPr lang="ru-RU" dirty="0" smtClean="0"/>
              <a:t>, </a:t>
            </a:r>
            <a:r>
              <a:rPr lang="en-US" dirty="0"/>
              <a:t>2,4</a:t>
            </a:r>
            <a:r>
              <a:rPr lang="ru-RU" dirty="0" err="1"/>
              <a:t>Мп</a:t>
            </a:r>
            <a:r>
              <a:rPr lang="ru-RU" dirty="0"/>
              <a:t> </a:t>
            </a:r>
            <a:r>
              <a:rPr lang="en-US" dirty="0"/>
              <a:t>CMOS </a:t>
            </a:r>
            <a:r>
              <a:rPr lang="ru-RU" dirty="0"/>
              <a:t>матрица, </a:t>
            </a:r>
            <a:r>
              <a:rPr lang="en-US" dirty="0" smtClean="0"/>
              <a:t>H.264</a:t>
            </a:r>
            <a:r>
              <a:rPr lang="ru-RU" dirty="0" smtClean="0"/>
              <a:t>/</a:t>
            </a:r>
            <a:r>
              <a:rPr lang="en-US" dirty="0"/>
              <a:t>AVI/JPEG, </a:t>
            </a:r>
            <a:r>
              <a:rPr lang="ru-RU" dirty="0" smtClean="0"/>
              <a:t>  0.01 Лк</a:t>
            </a:r>
            <a:r>
              <a:rPr lang="en-US" dirty="0" smtClean="0"/>
              <a:t>, </a:t>
            </a:r>
            <a:r>
              <a:rPr lang="ru-RU" dirty="0" smtClean="0"/>
              <a:t>разрешение </a:t>
            </a:r>
            <a:r>
              <a:rPr lang="ru-RU" dirty="0"/>
              <a:t>1920*1080, скорость 30 </a:t>
            </a:r>
            <a:r>
              <a:rPr lang="ru-RU" dirty="0" smtClean="0"/>
              <a:t>к/с, </a:t>
            </a:r>
            <a:r>
              <a:rPr lang="ru-RU" b="1" dirty="0" smtClean="0">
                <a:solidFill>
                  <a:srgbClr val="FF0000"/>
                </a:solidFill>
              </a:rPr>
              <a:t>с возможностью подключения микрофона</a:t>
            </a:r>
            <a:r>
              <a:rPr lang="ru-RU" dirty="0" smtClean="0"/>
              <a:t>, </a:t>
            </a:r>
            <a:r>
              <a:rPr lang="en-US" dirty="0" smtClean="0"/>
              <a:t>f=2,8-12</a:t>
            </a:r>
            <a:r>
              <a:rPr lang="ru-RU" dirty="0"/>
              <a:t>мм, ИК подсветка 20м, </a:t>
            </a:r>
            <a:r>
              <a:rPr lang="en-US" dirty="0"/>
              <a:t>Cloud storage, </a:t>
            </a:r>
            <a:r>
              <a:rPr lang="en-US" dirty="0" smtClean="0"/>
              <a:t>IRC</a:t>
            </a:r>
            <a:r>
              <a:rPr lang="ru-RU" dirty="0"/>
              <a:t>,</a:t>
            </a:r>
            <a:r>
              <a:rPr lang="en-US" dirty="0" smtClean="0"/>
              <a:t> 3DNR</a:t>
            </a:r>
            <a:r>
              <a:rPr lang="en-US" dirty="0"/>
              <a:t>, BLC, </a:t>
            </a:r>
            <a:r>
              <a:rPr lang="en-US" b="1" dirty="0" err="1">
                <a:solidFill>
                  <a:srgbClr val="FF0000"/>
                </a:solidFill>
              </a:rPr>
              <a:t>PoE</a:t>
            </a:r>
            <a:r>
              <a:rPr lang="en-US" dirty="0"/>
              <a:t>, ONVIF 2.4, </a:t>
            </a:r>
            <a:r>
              <a:rPr lang="en-US" b="1" dirty="0">
                <a:solidFill>
                  <a:srgbClr val="FF0000"/>
                </a:solidFill>
              </a:rPr>
              <a:t>P2P</a:t>
            </a:r>
            <a:r>
              <a:rPr lang="en-US" dirty="0"/>
              <a:t>, DWDR,  DC12V,  350g</a:t>
            </a:r>
            <a:r>
              <a:rPr lang="en-US" dirty="0" smtClean="0"/>
              <a:t>,</a:t>
            </a:r>
            <a:r>
              <a:rPr lang="ru-RU" dirty="0" smtClean="0"/>
              <a:t>         </a:t>
            </a:r>
            <a:r>
              <a:rPr lang="en-US" dirty="0" smtClean="0"/>
              <a:t> -</a:t>
            </a:r>
            <a:r>
              <a:rPr lang="en-US" dirty="0"/>
              <a:t>10 ~ +50°C.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5845" name="Picture 8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0" descr="D:\Документы\SIPS 2015\SarmatT\5-2.jpg"/>
          <p:cNvPicPr>
            <a:picLocks noChangeAspect="1" noChangeArrowheads="1"/>
          </p:cNvPicPr>
          <p:nvPr/>
        </p:nvPicPr>
        <p:blipFill>
          <a:blip r:embed="rId3" cstate="print"/>
          <a:srcRect r="63684"/>
          <a:stretch>
            <a:fillRect/>
          </a:stretch>
        </p:blipFill>
        <p:spPr bwMode="auto">
          <a:xfrm>
            <a:off x="6674641" y="2608430"/>
            <a:ext cx="2088232" cy="269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300663"/>
            <a:ext cx="1651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181853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2143116"/>
            <a:ext cx="1800224" cy="4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823" y="2160551"/>
            <a:ext cx="1853626" cy="4521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052" y="5315035"/>
            <a:ext cx="1082651" cy="10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51446" y="1186898"/>
            <a:ext cx="5439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SR-ID25F36IRL 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795885"/>
            <a:ext cx="50006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Купольная </a:t>
            </a:r>
            <a:r>
              <a:rPr lang="en-US" dirty="0"/>
              <a:t>Full HD IP </a:t>
            </a:r>
            <a:r>
              <a:rPr lang="ru-RU" dirty="0"/>
              <a:t>камера с ИК подсветкой, </a:t>
            </a:r>
            <a:r>
              <a:rPr lang="ru-RU" dirty="0" smtClean="0"/>
              <a:t>1/2.</a:t>
            </a:r>
            <a:r>
              <a:rPr lang="en-US" dirty="0" smtClean="0"/>
              <a:t>9</a:t>
            </a:r>
            <a:r>
              <a:rPr lang="ru-RU" dirty="0" smtClean="0"/>
              <a:t>'' </a:t>
            </a:r>
            <a:r>
              <a:rPr lang="en-US" b="1" dirty="0" smtClean="0">
                <a:solidFill>
                  <a:srgbClr val="FF0000"/>
                </a:solidFill>
              </a:rPr>
              <a:t>Sony IMX323+Hi3516C</a:t>
            </a:r>
            <a:r>
              <a:rPr lang="ru-RU" dirty="0" smtClean="0"/>
              <a:t>, </a:t>
            </a:r>
            <a:r>
              <a:rPr lang="en-US" dirty="0"/>
              <a:t>2,4</a:t>
            </a:r>
            <a:r>
              <a:rPr lang="ru-RU" dirty="0" err="1"/>
              <a:t>Мп</a:t>
            </a:r>
            <a:r>
              <a:rPr lang="ru-RU" dirty="0"/>
              <a:t> </a:t>
            </a:r>
            <a:r>
              <a:rPr lang="en-US" dirty="0"/>
              <a:t>CMOS </a:t>
            </a:r>
            <a:r>
              <a:rPr lang="ru-RU" dirty="0"/>
              <a:t>матрица, </a:t>
            </a:r>
            <a:r>
              <a:rPr lang="en-US" dirty="0" smtClean="0"/>
              <a:t>H.264</a:t>
            </a:r>
            <a:r>
              <a:rPr lang="ru-RU" dirty="0"/>
              <a:t> /</a:t>
            </a:r>
            <a:r>
              <a:rPr lang="en-US" dirty="0"/>
              <a:t>AVI/JPEG, </a:t>
            </a:r>
            <a:r>
              <a:rPr lang="ru-RU" dirty="0" smtClean="0"/>
              <a:t> 0.01 Лк</a:t>
            </a:r>
            <a:r>
              <a:rPr lang="en-US" dirty="0" smtClean="0"/>
              <a:t>, </a:t>
            </a:r>
            <a:r>
              <a:rPr lang="ru-RU" dirty="0" smtClean="0"/>
              <a:t>разрешение </a:t>
            </a:r>
            <a:r>
              <a:rPr lang="ru-RU" dirty="0"/>
              <a:t>1920*1080, скорость 30 </a:t>
            </a:r>
            <a:r>
              <a:rPr lang="ru-RU" dirty="0" smtClean="0"/>
              <a:t>к/с, </a:t>
            </a:r>
            <a:r>
              <a:rPr lang="en-US" dirty="0" smtClean="0"/>
              <a:t>f=3,6</a:t>
            </a:r>
            <a:r>
              <a:rPr lang="ru-RU" dirty="0" smtClean="0"/>
              <a:t>мм</a:t>
            </a:r>
            <a:r>
              <a:rPr lang="ru-RU" dirty="0"/>
              <a:t>, ИК подсветка 20м, </a:t>
            </a:r>
            <a:r>
              <a:rPr lang="en-US" dirty="0"/>
              <a:t>3D DNR, BLC, </a:t>
            </a:r>
            <a:r>
              <a:rPr lang="en-US" b="1" dirty="0" smtClean="0">
                <a:solidFill>
                  <a:srgbClr val="FF0000"/>
                </a:solidFill>
              </a:rPr>
              <a:t>external </a:t>
            </a:r>
            <a:r>
              <a:rPr lang="en-US" b="1" dirty="0" err="1">
                <a:solidFill>
                  <a:srgbClr val="FF0000"/>
                </a:solidFill>
              </a:rPr>
              <a:t>PoE</a:t>
            </a:r>
            <a:r>
              <a:rPr lang="en-US" dirty="0"/>
              <a:t>, ONVIF 2.4, </a:t>
            </a:r>
            <a:r>
              <a:rPr lang="en-US" b="1" dirty="0">
                <a:solidFill>
                  <a:srgbClr val="FF0000"/>
                </a:solidFill>
              </a:rPr>
              <a:t>P2P</a:t>
            </a:r>
            <a:r>
              <a:rPr lang="en-US" dirty="0"/>
              <a:t>, </a:t>
            </a:r>
          </a:p>
          <a:p>
            <a:pPr>
              <a:defRPr/>
            </a:pPr>
            <a:r>
              <a:rPr lang="en-US" dirty="0"/>
              <a:t>DWDR, DC12V, 300g</a:t>
            </a:r>
            <a:r>
              <a:rPr lang="en-US" dirty="0" smtClean="0"/>
              <a:t>, </a:t>
            </a:r>
            <a:r>
              <a:rPr lang="en-US" dirty="0"/>
              <a:t>-10 ~ +50°C.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5845" name="Picture 8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300663"/>
            <a:ext cx="1651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C:\Users\user\Desktop\Обучение\фото\Exm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181853"/>
            <a:ext cx="14097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143116"/>
            <a:ext cx="1800224" cy="4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497" y="2276872"/>
            <a:ext cx="2391109" cy="2495898"/>
          </a:xfrm>
          <a:prstGeom prst="rect">
            <a:avLst/>
          </a:prstGeom>
        </p:spPr>
      </p:pic>
      <p:pic>
        <p:nvPicPr>
          <p:cNvPr id="1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0756" y="2387042"/>
            <a:ext cx="485495" cy="46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6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99829" y="980728"/>
            <a:ext cx="63225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SR-ID25V3986PIR 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37894" name="Picture 7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"/>
          <p:cNvGrpSpPr/>
          <p:nvPr/>
        </p:nvGrpSpPr>
        <p:grpSpPr>
          <a:xfrm>
            <a:off x="6300788" y="1772816"/>
            <a:ext cx="2843212" cy="2844800"/>
            <a:chOff x="6300788" y="2060575"/>
            <a:chExt cx="2843212" cy="2844800"/>
          </a:xfrm>
        </p:grpSpPr>
        <p:pic>
          <p:nvPicPr>
            <p:cNvPr id="37890" name="Picture 9" descr="http://svn-kaluga.ru/uploads/products/cover_6a04f9e41b6e22e64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788" y="2060575"/>
              <a:ext cx="2843212" cy="28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\\SERVER\Data\Documents\CCTV\OEM\Логотипы Sarmatt\sarmatt-logo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83502" y="2910805"/>
              <a:ext cx="228671" cy="217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1200150" y="2060848"/>
            <a:ext cx="554831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Купольная</a:t>
            </a:r>
            <a:r>
              <a:rPr lang="en-US" dirty="0" smtClean="0"/>
              <a:t> </a:t>
            </a:r>
            <a:r>
              <a:rPr lang="ru-RU" dirty="0" smtClean="0"/>
              <a:t>скоростная </a:t>
            </a:r>
            <a:r>
              <a:rPr lang="ru-RU" dirty="0"/>
              <a:t>поворотная </a:t>
            </a:r>
            <a:r>
              <a:rPr lang="en-US" b="1" dirty="0" smtClean="0"/>
              <a:t>Full</a:t>
            </a:r>
            <a:r>
              <a:rPr lang="ru-RU" b="1" dirty="0" smtClean="0"/>
              <a:t> </a:t>
            </a:r>
            <a:r>
              <a:rPr lang="en-US" b="1" dirty="0" smtClean="0"/>
              <a:t>HD</a:t>
            </a:r>
            <a:r>
              <a:rPr lang="ru-RU" dirty="0" smtClean="0"/>
              <a:t> </a:t>
            </a:r>
            <a:r>
              <a:rPr lang="en-US" dirty="0"/>
              <a:t>IP </a:t>
            </a:r>
            <a:r>
              <a:rPr lang="ru-RU" dirty="0"/>
              <a:t>камера с ИК </a:t>
            </a:r>
            <a:r>
              <a:rPr lang="ru-RU" dirty="0" smtClean="0"/>
              <a:t>подсветкой, 1/2.7</a:t>
            </a:r>
            <a:r>
              <a:rPr lang="en-US" dirty="0" smtClean="0"/>
              <a:t>’’ 2MP </a:t>
            </a:r>
            <a:r>
              <a:rPr lang="en-US" dirty="0"/>
              <a:t>CMOS Sensor</a:t>
            </a:r>
            <a:r>
              <a:rPr lang="ru-RU" dirty="0" smtClean="0"/>
              <a:t> </a:t>
            </a:r>
            <a:r>
              <a:rPr lang="en-US" dirty="0" smtClean="0"/>
              <a:t>Low Illumination</a:t>
            </a:r>
            <a:r>
              <a:rPr lang="ru-RU" dirty="0" smtClean="0"/>
              <a:t>, </a:t>
            </a:r>
            <a:r>
              <a:rPr lang="ru-RU" dirty="0"/>
              <a:t>разрешение 1080</a:t>
            </a:r>
            <a:r>
              <a:rPr lang="en-US" dirty="0"/>
              <a:t>P@30</a:t>
            </a:r>
            <a:r>
              <a:rPr lang="ru-RU" dirty="0"/>
              <a:t>к/с</a:t>
            </a:r>
            <a:r>
              <a:rPr lang="ru-RU" dirty="0" smtClean="0"/>
              <a:t>,</a:t>
            </a:r>
            <a:r>
              <a:rPr lang="en-US" dirty="0" smtClean="0"/>
              <a:t> DWDR, 3D DNR, BLC,</a:t>
            </a:r>
            <a:r>
              <a:rPr lang="ru-RU" dirty="0" smtClean="0"/>
              <a:t> </a:t>
            </a:r>
            <a:r>
              <a:rPr lang="en-US" dirty="0"/>
              <a:t>IR-CUT, </a:t>
            </a:r>
            <a:r>
              <a:rPr lang="en-US" b="1" dirty="0">
                <a:solidFill>
                  <a:srgbClr val="FF0000"/>
                </a:solidFill>
              </a:rPr>
              <a:t>P2P</a:t>
            </a:r>
            <a:r>
              <a:rPr lang="en-US" dirty="0" smtClean="0"/>
              <a:t>, </a:t>
            </a:r>
            <a:r>
              <a:rPr lang="en-US" dirty="0" err="1" smtClean="0"/>
              <a:t>Cloude</a:t>
            </a:r>
            <a:r>
              <a:rPr lang="en-US" dirty="0" smtClean="0"/>
              <a:t> Storage,</a:t>
            </a:r>
            <a:r>
              <a:rPr lang="ru-RU" dirty="0" smtClean="0"/>
              <a:t> </a:t>
            </a:r>
            <a:r>
              <a:rPr lang="en-US" dirty="0"/>
              <a:t>22X Zoom (f=3.9mm-85.5mm),</a:t>
            </a:r>
            <a:r>
              <a:rPr lang="ru-RU" dirty="0"/>
              <a:t> </a:t>
            </a:r>
            <a:r>
              <a:rPr lang="ru-RU" dirty="0" smtClean="0"/>
              <a:t>дальность ИК 120м</a:t>
            </a:r>
            <a:r>
              <a:rPr lang="ru-RU" dirty="0"/>
              <a:t>, </a:t>
            </a:r>
            <a:r>
              <a:rPr lang="en-US" dirty="0"/>
              <a:t>DC12V, - </a:t>
            </a:r>
            <a:r>
              <a:rPr lang="en-US" dirty="0" smtClean="0"/>
              <a:t>4</a:t>
            </a:r>
            <a:r>
              <a:rPr lang="ru-RU" dirty="0" smtClean="0"/>
              <a:t>5</a:t>
            </a:r>
            <a:r>
              <a:rPr lang="en-US" dirty="0" smtClean="0"/>
              <a:t> </a:t>
            </a:r>
            <a:r>
              <a:rPr lang="en-US" dirty="0"/>
              <a:t>~ </a:t>
            </a:r>
            <a:r>
              <a:rPr lang="en-US" dirty="0" smtClean="0"/>
              <a:t>+</a:t>
            </a:r>
            <a:r>
              <a:rPr lang="ru-RU" dirty="0" smtClean="0"/>
              <a:t>5</a:t>
            </a:r>
            <a:r>
              <a:rPr lang="en-US" dirty="0" smtClean="0"/>
              <a:t>0°C</a:t>
            </a:r>
            <a:r>
              <a:rPr lang="ru-RU" dirty="0" smtClean="0"/>
              <a:t>, БП и кронштейн в комплекте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53" y="4293096"/>
            <a:ext cx="3884995" cy="216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01" y="4293096"/>
            <a:ext cx="3884995" cy="21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571480"/>
            <a:ext cx="595592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Программное обеспечение </a:t>
            </a:r>
          </a:p>
          <a:p>
            <a:pPr algn="ctr"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для </a:t>
            </a:r>
            <a:r>
              <a:rPr lang="ru-RU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видеосерверов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3012" name="Рисунок 13" descr="axx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13" y="4000500"/>
            <a:ext cx="2184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14" descr="domin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2428875"/>
            <a:ext cx="2184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15" descr="lini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2571750"/>
            <a:ext cx="22145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6" descr="macrosc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5572125"/>
            <a:ext cx="2184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7" descr="sarmat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2500313"/>
            <a:ext cx="2184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8" descr="trassi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63" y="4000500"/>
            <a:ext cx="2184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Рисунок 19" descr="videonet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313" y="4071938"/>
            <a:ext cx="2184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5" descr="ivideon-logo-12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25" y="5500688"/>
            <a:ext cx="1871663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/>
          </p:cNvSpPr>
          <p:nvPr/>
        </p:nvSpPr>
        <p:spPr bwMode="auto">
          <a:xfrm>
            <a:off x="3857625" y="1357313"/>
            <a:ext cx="528637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30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14500" y="327024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  </a:t>
            </a:r>
          </a:p>
        </p:txBody>
      </p:sp>
      <p:pic>
        <p:nvPicPr>
          <p:cNvPr id="1024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2357438" y="1357313"/>
            <a:ext cx="535781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Тщательный отбор производителей,</a:t>
            </a:r>
          </a:p>
          <a:p>
            <a:pPr algn="ctr"/>
            <a:r>
              <a:rPr lang="ru-RU" sz="2800" b="1" dirty="0"/>
              <a:t>участие в разработке и </a:t>
            </a:r>
          </a:p>
          <a:p>
            <a:pPr algn="ctr"/>
            <a:r>
              <a:rPr lang="ru-RU" sz="2800" b="1" dirty="0"/>
              <a:t>контроль </a:t>
            </a:r>
            <a:r>
              <a:rPr lang="ru-RU" sz="2800" b="1" dirty="0" smtClean="0"/>
              <a:t>за качеством производства </a:t>
            </a:r>
            <a:r>
              <a:rPr lang="ru-RU" sz="2800" b="1" dirty="0"/>
              <a:t>-</a:t>
            </a:r>
          </a:p>
          <a:p>
            <a:pPr algn="ctr"/>
            <a:r>
              <a:rPr lang="ru-RU" sz="2800" b="1" dirty="0"/>
              <a:t>вот основа конкурентоспособности </a:t>
            </a:r>
          </a:p>
          <a:p>
            <a:pPr algn="ctr"/>
            <a:r>
              <a:rPr lang="ru-RU" sz="2800" b="1" dirty="0"/>
              <a:t>бренда</a:t>
            </a:r>
            <a:r>
              <a:rPr lang="ru-RU" sz="6000" b="1" dirty="0"/>
              <a:t> </a:t>
            </a:r>
            <a:r>
              <a:rPr lang="en-US" sz="6000" dirty="0">
                <a:solidFill>
                  <a:srgbClr val="FF0000"/>
                </a:solidFill>
                <a:latin typeface="Imprint MT Shadow" pitchFamily="82" charset="0"/>
              </a:rPr>
              <a:t>SARMATT</a:t>
            </a:r>
            <a:r>
              <a:rPr lang="ru-RU" sz="6000" dirty="0">
                <a:latin typeface="Imprint MT Shadow" pitchFamily="82" charset="0"/>
              </a:rPr>
              <a:t> </a:t>
            </a:r>
            <a:endParaRPr lang="ru-RU" sz="6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19672" y="667383"/>
            <a:ext cx="696140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Аксессуары для СКД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4813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23" y="1700809"/>
            <a:ext cx="790407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700809"/>
            <a:ext cx="2623870" cy="1660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3429001"/>
            <a:ext cx="2623870" cy="1668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5165991"/>
            <a:ext cx="7981932" cy="1215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04512" y="548680"/>
            <a:ext cx="696140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Аксессуары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49156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 descr="D:\Документы\SIPS 2015\SarmatT\6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4283" y="2908895"/>
            <a:ext cx="267017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5" descr="D:\Документы\SIPS 2015\SarmatT\6-6.jpg"/>
          <p:cNvPicPr>
            <a:picLocks noChangeAspect="1" noChangeArrowheads="1"/>
          </p:cNvPicPr>
          <p:nvPr/>
        </p:nvPicPr>
        <p:blipFill>
          <a:blip r:embed="rId4" cstate="print"/>
          <a:srcRect b="8388"/>
          <a:stretch>
            <a:fillRect/>
          </a:stretch>
        </p:blipFill>
        <p:spPr bwMode="auto">
          <a:xfrm>
            <a:off x="1066799" y="1700808"/>
            <a:ext cx="254317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" descr="D:\Документы\SIPS 2015\SarmatT\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9188" y="1628800"/>
            <a:ext cx="26511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4" descr="D:\Документы\SIPS 2015\SarmatT\7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2916" y="1628800"/>
            <a:ext cx="277018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2" descr="D:\Документы\SIPS 2015\SarmatT\7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821" y="4437112"/>
            <a:ext cx="298767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3" descr="D:\Документы\SIPS 2015\SarmatT\7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8873" y="5491539"/>
            <a:ext cx="2897064" cy="124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 descr="D:\Документы\SIPS 2015\SarmatT\6-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4195" y="2780928"/>
            <a:ext cx="25860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Мои документы\2016\Презентации 2016\СарматТ\2016 под пайку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5" y="3183632"/>
            <a:ext cx="3028939" cy="13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364088" y="5517232"/>
            <a:ext cx="3186320" cy="1079166"/>
            <a:chOff x="3316402" y="5750349"/>
            <a:chExt cx="3186320" cy="1079166"/>
          </a:xfrm>
        </p:grpSpPr>
        <p:pic>
          <p:nvPicPr>
            <p:cNvPr id="3075" name="Picture 3" descr="\\User31\документы\2016\Презентации\Самая новая!\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274" y="5750349"/>
              <a:ext cx="2139448" cy="1079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D:\Мои документы\2016\фото для Романа\SR-RCA-RV_3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402" y="6007798"/>
              <a:ext cx="967566" cy="56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5" descr="\\User31\документы\2016\Презентации\Самая новая!\pp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50" y="4159408"/>
            <a:ext cx="2808312" cy="128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62" y="4365104"/>
            <a:ext cx="30178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69" y="2544415"/>
            <a:ext cx="30178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54" y="4365104"/>
            <a:ext cx="30178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23012"/>
            <a:ext cx="3007484" cy="167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04512" y="824195"/>
            <a:ext cx="696140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Аксессуары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Блоки питания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5018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D:\Документы\SIPS 2015\SarmatT\6-10.jpg"/>
          <p:cNvPicPr>
            <a:picLocks noChangeAspect="1" noChangeArrowheads="1"/>
          </p:cNvPicPr>
          <p:nvPr/>
        </p:nvPicPr>
        <p:blipFill rotWithShape="1">
          <a:blip r:embed="rId4" cstate="print"/>
          <a:srcRect r="60749" b="34510"/>
          <a:stretch/>
        </p:blipFill>
        <p:spPr bwMode="auto">
          <a:xfrm>
            <a:off x="1923273" y="2667028"/>
            <a:ext cx="1136559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3" descr="D:\Документы\SIPS 2015\SarmatT\6-11.jpg"/>
          <p:cNvPicPr>
            <a:picLocks noChangeAspect="1" noChangeArrowheads="1"/>
          </p:cNvPicPr>
          <p:nvPr/>
        </p:nvPicPr>
        <p:blipFill rotWithShape="1">
          <a:blip r:embed="rId5" cstate="print"/>
          <a:srcRect r="61590" b="37847"/>
          <a:stretch/>
        </p:blipFill>
        <p:spPr bwMode="auto">
          <a:xfrm>
            <a:off x="5510606" y="2733674"/>
            <a:ext cx="108902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Мои документы\2016\Презентации 2016\СарматТ\2016_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59996"/>
          <a:stretch/>
        </p:blipFill>
        <p:spPr bwMode="auto">
          <a:xfrm>
            <a:off x="1853570" y="4437112"/>
            <a:ext cx="1209286" cy="980033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User31\документы\2016\Презентации\Самая новая!\12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03" y="2697016"/>
            <a:ext cx="2724897" cy="14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User31\документы\2016\Презентации\Самая новая!\12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86" y="4529931"/>
            <a:ext cx="2665183" cy="141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User31\документы\2016\Презентации\Самая новая!\12_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12" y="2718419"/>
            <a:ext cx="2651003" cy="140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52" y="4581128"/>
            <a:ext cx="2771829" cy="133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04512" y="824195"/>
            <a:ext cx="696140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Аксессуары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5018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65" y="1764677"/>
            <a:ext cx="7297999" cy="468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75" y="1737603"/>
            <a:ext cx="72199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668" y="4149081"/>
            <a:ext cx="3510658" cy="23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357438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  <a:r>
              <a:rPr lang="ru-RU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14625" y="2716213"/>
            <a:ext cx="4857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9600" b="1">
              <a:solidFill>
                <a:schemeClr val="bg1"/>
              </a:solidFill>
            </a:endParaRPr>
          </a:p>
        </p:txBody>
      </p:sp>
      <p:sp>
        <p:nvSpPr>
          <p:cNvPr id="51204" name="Прямоугольник 12"/>
          <p:cNvSpPr>
            <a:spLocks noChangeArrowheads="1"/>
          </p:cNvSpPr>
          <p:nvPr/>
        </p:nvSpPr>
        <p:spPr bwMode="auto">
          <a:xfrm>
            <a:off x="2714625" y="428625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Для поддержки наших дилеров выпускаются</a:t>
            </a:r>
          </a:p>
          <a:p>
            <a:pPr algn="ctr"/>
            <a:endParaRPr lang="ru-RU" dirty="0"/>
          </a:p>
          <a:p>
            <a:r>
              <a:rPr lang="ru-RU" b="1" dirty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  печатные каталоги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  листовки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  плакаты</a:t>
            </a:r>
            <a:endParaRPr lang="ru-RU" dirty="0"/>
          </a:p>
          <a:p>
            <a:endParaRPr lang="ru-RU" dirty="0"/>
          </a:p>
        </p:txBody>
      </p:sp>
      <p:pic>
        <p:nvPicPr>
          <p:cNvPr id="51205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Прямоугольник 6"/>
          <p:cNvSpPr>
            <a:spLocks noChangeArrowheads="1"/>
          </p:cNvSpPr>
          <p:nvPr/>
        </p:nvSpPr>
        <p:spPr bwMode="auto">
          <a:xfrm>
            <a:off x="2286000" y="1052736"/>
            <a:ext cx="45720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Открытые</a:t>
            </a:r>
            <a:r>
              <a:rPr lang="ru-RU" dirty="0"/>
              <a:t> </a:t>
            </a:r>
            <a:r>
              <a:rPr lang="ru-RU" b="1" dirty="0"/>
              <a:t>обучающие семинары</a:t>
            </a:r>
            <a:r>
              <a:rPr lang="ru-RU" dirty="0"/>
              <a:t> </a:t>
            </a:r>
            <a:r>
              <a:rPr lang="ru-RU" b="1" dirty="0"/>
              <a:t>по оборудованию </a:t>
            </a:r>
          </a:p>
          <a:p>
            <a:pPr algn="ctr"/>
            <a:endParaRPr lang="ru-RU" b="1" dirty="0"/>
          </a:p>
          <a:p>
            <a:pPr algn="ctr"/>
            <a:r>
              <a:rPr lang="ru-RU" dirty="0"/>
              <a:t>Проводятся для всех, кто занимается продвижением и монтажом систем видеонаблюдения  </a:t>
            </a:r>
            <a:endParaRPr lang="ru-RU" dirty="0" smtClean="0"/>
          </a:p>
          <a:p>
            <a:pPr algn="ctr"/>
            <a:endParaRPr lang="ru-RU" sz="4000" dirty="0">
              <a:latin typeface="Imprint MT Shadow" pitchFamily="82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Imprint MT Shadow" pitchFamily="82" charset="0"/>
              </a:rPr>
              <a:t>SARMATT</a:t>
            </a:r>
            <a:r>
              <a:rPr lang="ru-RU" sz="4000" dirty="0" smtClean="0">
                <a:solidFill>
                  <a:srgbClr val="FF0000"/>
                </a:solidFill>
                <a:latin typeface="Imprint MT Shadow" pitchFamily="82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40" y="2357430"/>
            <a:ext cx="353654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Спасибо 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Внимание!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52228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58900" y="4503738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+mn-lt"/>
                <a:cs typeface="+mn-cs"/>
              </a:rPr>
              <a:t>Аналоговые </a:t>
            </a:r>
            <a:r>
              <a:rPr lang="ru-RU" sz="2000" b="1" dirty="0">
                <a:latin typeface="+mn-lt"/>
                <a:cs typeface="+mn-cs"/>
              </a:rPr>
              <a:t>системы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72088" y="5808663"/>
            <a:ext cx="35956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IP </a:t>
            </a:r>
            <a:r>
              <a:rPr lang="ru-RU" b="1" dirty="0">
                <a:latin typeface="+mn-lt"/>
                <a:cs typeface="+mn-cs"/>
              </a:rPr>
              <a:t>оборудование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63688" y="156815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11269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286586" y="980728"/>
            <a:ext cx="5525774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Ассортимент оборудования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mprint MT Shadow" pitchFamily="82" charset="0"/>
              </a:rPr>
              <a:t>SARMATT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96" y="2201465"/>
            <a:ext cx="3643036" cy="219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\\User31\документы\2017\SarmatT 08.2017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30" y="3208577"/>
            <a:ext cx="3927436" cy="23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758" y="4056927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0818">
            <a:off x="6456332" y="4060556"/>
            <a:ext cx="123001" cy="11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277710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2766">
            <a:off x="4067944" y="3165232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992">
            <a:off x="2958257" y="3004983"/>
            <a:ext cx="146462" cy="13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178" y="3154430"/>
            <a:ext cx="121466" cy="11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6" descr="DSR-405-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143000"/>
            <a:ext cx="3525838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00166" y="4071942"/>
            <a:ext cx="742955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Аналоговые видеокамеры</a:t>
            </a:r>
          </a:p>
        </p:txBody>
      </p:sp>
      <p:pic>
        <p:nvPicPr>
          <p:cNvPr id="1229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5" descr="http://arnext.ru/wp/wp-content/uploads/2013/10/omnivision1.png"/>
          <p:cNvPicPr>
            <a:picLocks noChangeAspect="1" noChangeArrowheads="1"/>
          </p:cNvPicPr>
          <p:nvPr/>
        </p:nvPicPr>
        <p:blipFill>
          <a:blip r:embed="rId4" cstate="print"/>
          <a:srcRect t="28906" b="33783"/>
          <a:stretch>
            <a:fillRect/>
          </a:stretch>
        </p:blipFill>
        <p:spPr bwMode="auto">
          <a:xfrm>
            <a:off x="5842000" y="822325"/>
            <a:ext cx="31051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1822450"/>
            <a:ext cx="24860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152" descr="rId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8100" y="1124744"/>
            <a:ext cx="82073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8" descr="STARV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5213" y="3679825"/>
            <a:ext cx="13811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18" descr="D:\Документы\SIPS 2015\SarmatT\d130v2812ira.jpg"/>
          <p:cNvPicPr>
            <a:picLocks noChangeAspect="1" noChangeArrowheads="1"/>
          </p:cNvPicPr>
          <p:nvPr/>
        </p:nvPicPr>
        <p:blipFill>
          <a:blip r:embed="rId8" cstate="print"/>
          <a:srcRect t="25714" r="62863"/>
          <a:stretch>
            <a:fillRect/>
          </a:stretch>
        </p:blipFill>
        <p:spPr bwMode="auto">
          <a:xfrm>
            <a:off x="1308100" y="2092459"/>
            <a:ext cx="959644" cy="90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0" y="5844379"/>
            <a:ext cx="939126" cy="95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9120"/>
            <a:ext cx="1526399" cy="116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82" y="3329719"/>
            <a:ext cx="1205760" cy="121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99" y="5845088"/>
            <a:ext cx="985204" cy="9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http://www.fullhan.com/en/theme/fuhan/images/log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55689" y="822325"/>
            <a:ext cx="1428750" cy="4572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5826268"/>
            <a:ext cx="1295598" cy="9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602" y="1196752"/>
            <a:ext cx="165094" cy="15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501006"/>
            <a:ext cx="188298" cy="1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3519">
            <a:off x="1798377" y="5099983"/>
            <a:ext cx="177292" cy="1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3707">
            <a:off x="2783950" y="6003443"/>
            <a:ext cx="156832" cy="14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86935">
            <a:off x="7390570" y="6023934"/>
            <a:ext cx="138936" cy="13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Мои документы\2017\спецпредложения\фото\SR-N200V2812IRH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49" y="5714824"/>
            <a:ext cx="1546934" cy="110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1799">
            <a:off x="4094057" y="6278789"/>
            <a:ext cx="168915" cy="16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6242">
            <a:off x="5665392" y="6179435"/>
            <a:ext cx="162205" cy="15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1500188" y="1857375"/>
            <a:ext cx="703225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 err="1"/>
              <a:t>OmniVision</a:t>
            </a:r>
            <a:r>
              <a:rPr lang="ru-RU" sz="1200" b="1" i="1" dirty="0"/>
              <a:t> </a:t>
            </a:r>
            <a:r>
              <a:rPr lang="ru-RU" sz="1200" b="1" i="1" dirty="0" err="1"/>
              <a:t>Technologies</a:t>
            </a:r>
            <a:r>
              <a:rPr lang="ru-RU" sz="1200" dirty="0"/>
              <a:t> (NASDAQ: OVTI)</a:t>
            </a:r>
            <a:r>
              <a:rPr lang="en-US" sz="1200" dirty="0"/>
              <a:t> - </a:t>
            </a:r>
            <a:r>
              <a:rPr lang="ru-RU" sz="1200" dirty="0"/>
              <a:t>ведущий разработчик продвинутых цифровых решений для </a:t>
            </a:r>
            <a:r>
              <a:rPr lang="ru-RU" sz="1200" dirty="0" err="1"/>
              <a:t>видеоотображения</a:t>
            </a:r>
            <a:r>
              <a:rPr lang="ru-RU" sz="1200" dirty="0"/>
              <a:t>. Его отмеченная наградой технология формирования изображений CMOS включает в себя превосходное качество изображения во многих из сегодняшних потребительских (розничных) и коммерческого применения продуктах, включая мобильные телефоны, ноутбуки, </a:t>
            </a:r>
            <a:r>
              <a:rPr lang="ru-RU" sz="1200" dirty="0" err="1"/>
              <a:t>нетбуки</a:t>
            </a:r>
            <a:r>
              <a:rPr lang="ru-RU" sz="1200" dirty="0"/>
              <a:t> и веб-камеры, безопасность и видеонаблюдение, цифровые фотоаппараты и видеокамеры, автомобильные и медицинские системы </a:t>
            </a:r>
            <a:r>
              <a:rPr lang="ru-RU" sz="1200" dirty="0" err="1"/>
              <a:t>видеоотображения</a:t>
            </a:r>
            <a:r>
              <a:rPr lang="ru-RU" sz="1200" dirty="0"/>
              <a:t>. На 2015 финансовый год </a:t>
            </a:r>
            <a:r>
              <a:rPr lang="ru-RU" sz="1200" dirty="0" err="1"/>
              <a:t>OmniVision</a:t>
            </a:r>
            <a:r>
              <a:rPr lang="ru-RU" sz="1200" dirty="0"/>
              <a:t> сообщил о доходах в $1.379 миллиарда.</a:t>
            </a:r>
          </a:p>
          <a:p>
            <a:endParaRPr lang="ru-RU" sz="1200" dirty="0"/>
          </a:p>
          <a:p>
            <a:r>
              <a:rPr lang="ru-RU" sz="1200" dirty="0"/>
              <a:t>Основой нашего решения является КМОП-матрица </a:t>
            </a:r>
            <a:r>
              <a:rPr lang="ru-RU" sz="1200" b="1" dirty="0"/>
              <a:t>1/4" </a:t>
            </a:r>
            <a:r>
              <a:rPr lang="ru-RU" sz="1200" b="1" dirty="0" err="1"/>
              <a:t>Omnivision</a:t>
            </a:r>
            <a:r>
              <a:rPr lang="ru-RU" sz="1200" b="1" dirty="0"/>
              <a:t> CMOS </a:t>
            </a:r>
            <a:r>
              <a:rPr lang="en-US" sz="1200" b="1" dirty="0" smtClean="0"/>
              <a:t>OV1407</a:t>
            </a:r>
            <a:r>
              <a:rPr lang="en-US" sz="1200" dirty="0" smtClean="0"/>
              <a:t> </a:t>
            </a:r>
            <a:r>
              <a:rPr lang="ru-RU" sz="1200" dirty="0" smtClean="0"/>
              <a:t>(более усовершенствованная версия сенсора </a:t>
            </a:r>
            <a:r>
              <a:rPr lang="en-US" sz="1200" dirty="0" smtClean="0"/>
              <a:t>OV9732</a:t>
            </a:r>
            <a:r>
              <a:rPr lang="ru-RU" sz="1200" dirty="0" smtClean="0"/>
              <a:t>). </a:t>
            </a:r>
            <a:r>
              <a:rPr lang="ru-RU" sz="1200" dirty="0"/>
              <a:t>Это </a:t>
            </a:r>
            <a:r>
              <a:rPr lang="ru-RU" sz="1200" dirty="0" smtClean="0"/>
              <a:t>1.0 </a:t>
            </a:r>
            <a:r>
              <a:rPr lang="ru-RU" sz="1200" dirty="0"/>
              <a:t>Мп </a:t>
            </a:r>
            <a:r>
              <a:rPr lang="ru-RU" sz="1200" dirty="0" smtClean="0"/>
              <a:t>матрица, созданная</a:t>
            </a:r>
            <a:r>
              <a:rPr lang="ru-RU" sz="1200" dirty="0"/>
              <a:t>  по  технологии  </a:t>
            </a:r>
            <a:r>
              <a:rPr lang="ru-RU" sz="1200" dirty="0" err="1"/>
              <a:t>Exmor</a:t>
            </a:r>
            <a:r>
              <a:rPr lang="ru-RU" sz="1200" dirty="0"/>
              <a:t>,  позволяющая  вплотную  приблизиться  к светочувствительности ПЗС-матриц такого же класса. За обработку изображения отвечает процессор </a:t>
            </a:r>
            <a:r>
              <a:rPr lang="en-US" sz="1200" b="1" dirty="0"/>
              <a:t>H</a:t>
            </a:r>
            <a:r>
              <a:rPr lang="en-US" sz="1200" b="1" dirty="0" smtClean="0"/>
              <a:t>TC</a:t>
            </a:r>
            <a:r>
              <a:rPr lang="ru-RU" sz="1200" b="1" dirty="0" smtClean="0"/>
              <a:t>– </a:t>
            </a:r>
            <a:r>
              <a:rPr lang="en-US" sz="1200" b="1" dirty="0" smtClean="0"/>
              <a:t>HTC960E</a:t>
            </a:r>
            <a:r>
              <a:rPr lang="ru-RU" sz="1200" dirty="0" smtClean="0"/>
              <a:t>, </a:t>
            </a:r>
            <a:r>
              <a:rPr lang="ru-RU" sz="1200" dirty="0"/>
              <a:t>имеющий на борту все необходимые функции для оптимизации работы камеры под конкретные условия наблюдения. Для этого процессор имеет несколько режимов баланса белого, цифровой фильтр шумоподавления 3DNR, расширенный динамический диапазон D-WDR, режим компенсации встречных засветок </a:t>
            </a:r>
            <a:r>
              <a:rPr lang="ru-RU" sz="1200" dirty="0" smtClean="0"/>
              <a:t>BLC, </a:t>
            </a:r>
            <a:r>
              <a:rPr lang="ru-RU" sz="1200" dirty="0" err="1" smtClean="0"/>
              <a:t>Sense-Up</a:t>
            </a:r>
            <a:r>
              <a:rPr lang="ru-RU" sz="1200" dirty="0" smtClean="0"/>
              <a:t> – функция накопления заряда необходимая </a:t>
            </a:r>
            <a:r>
              <a:rPr lang="ru-RU" sz="1200" dirty="0"/>
              <a:t>для того, чтобы камеры получали большую чувствительность</a:t>
            </a:r>
            <a:r>
              <a:rPr lang="ru-RU" sz="1200" dirty="0" smtClean="0"/>
              <a:t>.</a:t>
            </a: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Встроенный ИК-фильтр блокирует инфракрасный свет в дневное время для повышения качества изображения. В ночное время этот фильтр убирается, чтобы использовать более широкий спектр излучения для видеонаблюдения, и вместе с интеллектуальной ИК-подсветкой (от 20 до 4</a:t>
            </a:r>
            <a:r>
              <a:rPr lang="en-US" sz="1200" dirty="0" smtClean="0"/>
              <a:t>0</a:t>
            </a:r>
            <a:r>
              <a:rPr lang="ru-RU" sz="1200" dirty="0" smtClean="0"/>
              <a:t> м</a:t>
            </a:r>
            <a:r>
              <a:rPr lang="ru-RU" sz="1200" dirty="0"/>
              <a:t>) обеспечивает контроль за объектом даже в полной темноте. </a:t>
            </a:r>
            <a:br>
              <a:rPr lang="ru-RU" sz="1200" dirty="0"/>
            </a:br>
            <a:endParaRPr lang="ru-RU" sz="1200" dirty="0"/>
          </a:p>
          <a:p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536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5" descr="http://arnext.ru/wp/wp-content/uploads/2013/10/omnivision1.png"/>
          <p:cNvPicPr>
            <a:picLocks noChangeAspect="1" noChangeArrowheads="1"/>
          </p:cNvPicPr>
          <p:nvPr/>
        </p:nvPicPr>
        <p:blipFill>
          <a:blip r:embed="rId3" cstate="print"/>
          <a:srcRect t="28906" b="33783"/>
          <a:stretch>
            <a:fillRect/>
          </a:stretch>
        </p:blipFill>
        <p:spPr bwMode="auto">
          <a:xfrm>
            <a:off x="4427538" y="728663"/>
            <a:ext cx="42005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13315" name="Прямоугольник 28"/>
          <p:cNvSpPr>
            <a:spLocks noChangeArrowheads="1"/>
          </p:cNvSpPr>
          <p:nvPr/>
        </p:nvSpPr>
        <p:spPr bwMode="auto">
          <a:xfrm>
            <a:off x="1547664" y="1673225"/>
            <a:ext cx="65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Impact" pitchFamily="34" charset="0"/>
              </a:rPr>
              <a:t>            </a:t>
            </a:r>
            <a:r>
              <a:rPr lang="ru-RU" dirty="0" smtClean="0">
                <a:latin typeface="Impact" pitchFamily="34" charset="0"/>
              </a:rPr>
              <a:t>    </a:t>
            </a:r>
            <a:r>
              <a:rPr lang="en-US" dirty="0" smtClean="0">
                <a:latin typeface="Impact" pitchFamily="34" charset="0"/>
              </a:rPr>
              <a:t>   </a:t>
            </a:r>
            <a:r>
              <a:rPr lang="ru-RU" dirty="0" smtClean="0">
                <a:latin typeface="Impact" pitchFamily="34" charset="0"/>
              </a:rPr>
              <a:t>Аналоговые</a:t>
            </a:r>
            <a:r>
              <a:rPr lang="en-US" dirty="0" smtClean="0">
                <a:latin typeface="Impact" pitchFamily="34" charset="0"/>
              </a:rPr>
              <a:t> HD </a:t>
            </a:r>
            <a:r>
              <a:rPr lang="ru-RU" dirty="0" smtClean="0">
                <a:latin typeface="Impact" pitchFamily="34" charset="0"/>
              </a:rPr>
              <a:t>камеры с поддержкой </a:t>
            </a:r>
            <a:r>
              <a:rPr lang="en-US" dirty="0" smtClean="0">
                <a:latin typeface="Impact" pitchFamily="34" charset="0"/>
              </a:rPr>
              <a:t>AHD/TVI/CVI/CVBS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3316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/>
          <p:nvPr/>
        </p:nvSpPr>
        <p:spPr>
          <a:xfrm>
            <a:off x="2888452" y="785793"/>
            <a:ext cx="135732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New!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324" name="Picture 15" descr="http://arnext.ru/wp/wp-content/uploads/2013/10/omnivision1.png"/>
          <p:cNvPicPr>
            <a:picLocks noChangeAspect="1" noChangeArrowheads="1"/>
          </p:cNvPicPr>
          <p:nvPr/>
        </p:nvPicPr>
        <p:blipFill>
          <a:blip r:embed="rId3" cstate="print"/>
          <a:srcRect t="28906" b="33783"/>
          <a:stretch>
            <a:fillRect/>
          </a:stretch>
        </p:blipFill>
        <p:spPr bwMode="auto">
          <a:xfrm>
            <a:off x="4725988" y="704850"/>
            <a:ext cx="42005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fullhan.com/en/theme/fuhan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099452"/>
            <a:ext cx="1428750" cy="4572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3" y="2042557"/>
            <a:ext cx="7195335" cy="4688573"/>
          </a:xfrm>
          <a:prstGeom prst="rect">
            <a:avLst/>
          </a:prstGeom>
        </p:spPr>
      </p:pic>
      <p:pic>
        <p:nvPicPr>
          <p:cNvPr id="10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6888">
            <a:off x="2046015" y="4396786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096" y="5805264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343" y="5839519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4099">
            <a:off x="5587494" y="4472990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050" y="2555003"/>
            <a:ext cx="144016" cy="13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955062"/>
              </p:ext>
            </p:extLst>
          </p:nvPr>
        </p:nvGraphicFramePr>
        <p:xfrm>
          <a:off x="3000375" y="3357563"/>
          <a:ext cx="5961063" cy="3251580"/>
        </p:xfrm>
        <a:graphic>
          <a:graphicData uri="http://schemas.openxmlformats.org/drawingml/2006/table">
            <a:tbl>
              <a:tblPr/>
              <a:tblGrid>
                <a:gridCol w="2363713"/>
                <a:gridCol w="3597350"/>
              </a:tblGrid>
              <a:tr h="3752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Технические характеристики: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1/</a:t>
                      </a:r>
                      <a:r>
                        <a:rPr kumimoji="0" lang="ru-RU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" </a:t>
                      </a:r>
                      <a:r>
                        <a:rPr kumimoji="0" lang="en-US" sz="1200" b="1" i="0" u="none" strike="noStrike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Omnivision</a:t>
                      </a:r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CMOS (OV1407) + HTC (HTC960E)</a:t>
                      </a:r>
                      <a:endParaRPr lang="ru-RU" sz="1200" b="1" i="0" u="none" strike="noStrike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ПЗС матрица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1/4" Megapixel CMOS Sensor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Кол-во пикселей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1280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x 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720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Стандарт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PAL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Тип развертки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Прогрессивная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Видеовыходы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AHD/TVI/CVI(BNC)/CVBS(BNC)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Разрешение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2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1280x720 (720p)</a:t>
                      </a:r>
                      <a:r>
                        <a:rPr kumimoji="0" lang="en-US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/CVBS: 960H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Скорость затвора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1/50 ~ 1/100 000 сек.(настраиваемая)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Отношение Сигнал/Шум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&gt; 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50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дБ (АРУ Выкл.)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Синхронизация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Внутренняя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Чувствительность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0.01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Лк 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Баланс белого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Автоматический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Режим день/ночь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Автоматический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переход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Компенсация фоновой засветки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Автоматическая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Автоматическая регулировка усиления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Встроенная</a:t>
                      </a:r>
                    </a:p>
                  </a:txBody>
                  <a:tcPr marL="9525" marR="9525" marT="9508" marB="0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5720" y="1928802"/>
            <a:ext cx="2571768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114300" algn="l"/>
              </a:tabLst>
              <a:defRPr/>
            </a:pP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Цветная камера</a:t>
            </a:r>
            <a:b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высокого разрешения</a:t>
            </a:r>
          </a:p>
          <a:p>
            <a:pPr>
              <a:tabLst>
                <a:tab pos="114300" algn="l"/>
              </a:tabLst>
              <a:defRPr/>
            </a:pP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114300" algn="l"/>
              </a:tabLst>
              <a:defRPr/>
            </a:pP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" </a:t>
            </a:r>
            <a:r>
              <a:rPr lang="en-US" sz="1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Omnivision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CMOS (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OV1407)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HTC (HTC960E)</a:t>
            </a: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tabLst>
                <a:tab pos="114300" algn="l"/>
              </a:tabLst>
              <a:defRPr/>
            </a:pP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114300" algn="l"/>
              </a:tabLst>
              <a:defRPr/>
            </a:pP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Встроенные функции: 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AWB, AGC,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ATR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BLC,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DNR</a:t>
            </a: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 DWDR,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OSD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Sense-Up</a:t>
            </a:r>
            <a:r>
              <a:rPr lang="ru-RU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1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ea typeface="Times New Roman" pitchFamily="18" charset="0"/>
                <a:cs typeface="Arial" pitchFamily="34" charset="0"/>
              </a:rPr>
              <a:t>UTC</a:t>
            </a: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79375" algn="l"/>
                <a:tab pos="457200" algn="l"/>
              </a:tabLst>
              <a:defRPr/>
            </a:pPr>
            <a:endParaRPr lang="en-US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Verdana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79375" algn="l"/>
                <a:tab pos="457200" algn="l"/>
              </a:tabLst>
              <a:defRPr/>
            </a:pPr>
            <a:r>
              <a:rPr lang="en-U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OSD </a:t>
            </a:r>
            <a:r>
              <a:rPr lang="ru-RU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Verdana" pitchFamily="34" charset="0"/>
                <a:cs typeface="Arial" pitchFamily="34" charset="0"/>
              </a:rPr>
              <a:t>меню для регулировки параметров работы камеры (яркость, контрастность, скорость затвора, настройка функций обработки сигнала и др.)</a:t>
            </a:r>
            <a:endParaRPr lang="ru-RU" sz="1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eaLnBrk="0" hangingPunct="0">
              <a:buFontTx/>
              <a:buChar char="•"/>
              <a:tabLst>
                <a:tab pos="114300" algn="l"/>
              </a:tabLst>
              <a:defRPr/>
            </a:pP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1943080"/>
            <a:ext cx="235745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+mn-cs"/>
              </a:rPr>
              <a:t>New!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pic>
        <p:nvPicPr>
          <p:cNvPr id="14391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2" name="Picture 15" descr="http://arnext.ru/wp/wp-content/uploads/2013/10/omnivision1.png"/>
          <p:cNvPicPr>
            <a:picLocks noChangeAspect="1" noChangeArrowheads="1"/>
          </p:cNvPicPr>
          <p:nvPr/>
        </p:nvPicPr>
        <p:blipFill>
          <a:blip r:embed="rId3" cstate="print"/>
          <a:srcRect t="28906" b="33783"/>
          <a:stretch>
            <a:fillRect/>
          </a:stretch>
        </p:blipFill>
        <p:spPr bwMode="auto">
          <a:xfrm>
            <a:off x="4572000" y="704850"/>
            <a:ext cx="42005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857488" y="785794"/>
            <a:ext cx="135732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New!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" name="Picture 2" descr="http://www.fullhan.com/en/theme/fuhan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0" y="1603375"/>
            <a:ext cx="142875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00313" y="0"/>
            <a:ext cx="6643687" cy="78581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SARMATT</a:t>
            </a:r>
            <a:r>
              <a:rPr lang="ru-RU" sz="3600" dirty="0">
                <a:solidFill>
                  <a:srgbClr val="FF0000"/>
                </a:solidFill>
                <a:latin typeface="Imprint MT Shadow" pitchFamily="82" charset="0"/>
                <a:ea typeface="+mj-ea"/>
                <a:cs typeface="+mj-cs"/>
              </a:rPr>
              <a:t> </a:t>
            </a:r>
            <a:r>
              <a:rPr lang="ru-RU" sz="3600" dirty="0">
                <a:latin typeface="Imprint MT Shadow" pitchFamily="82" charset="0"/>
                <a:ea typeface="+mj-ea"/>
                <a:cs typeface="+mj-cs"/>
              </a:rPr>
              <a:t>– </a:t>
            </a:r>
            <a:r>
              <a:rPr lang="ru-RU" sz="3200" b="1" dirty="0">
                <a:latin typeface="+mj-lt"/>
                <a:ea typeface="+mj-ea"/>
                <a:cs typeface="+mj-cs"/>
              </a:rPr>
              <a:t>видеонаблюдение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571480"/>
            <a:ext cx="23574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New!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8436" name="Прямоугольник 6"/>
          <p:cNvSpPr>
            <a:spLocks noChangeArrowheads="1"/>
          </p:cNvSpPr>
          <p:nvPr/>
        </p:nvSpPr>
        <p:spPr bwMode="auto">
          <a:xfrm>
            <a:off x="1571604" y="1687354"/>
            <a:ext cx="664368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 smtClean="0"/>
              <a:t>Технология </a:t>
            </a:r>
            <a:r>
              <a:rPr lang="ru-RU" sz="1200" b="1" dirty="0" err="1" smtClean="0"/>
              <a:t>шумопонижения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Exmor</a:t>
            </a:r>
            <a:r>
              <a:rPr lang="ru-RU" sz="1200" b="1" dirty="0" smtClean="0"/>
              <a:t>™</a:t>
            </a:r>
          </a:p>
          <a:p>
            <a:r>
              <a:rPr lang="ru-RU" sz="1200" dirty="0" err="1" smtClean="0"/>
              <a:t>Sony</a:t>
            </a:r>
            <a:r>
              <a:rPr lang="ru-RU" sz="1200" dirty="0" smtClean="0"/>
              <a:t> разработала специально для CMOS-матриц новую технологию </a:t>
            </a:r>
            <a:r>
              <a:rPr lang="ru-RU" sz="1200" b="1" dirty="0" err="1" smtClean="0"/>
              <a:t>Exmor</a:t>
            </a:r>
            <a:r>
              <a:rPr lang="ru-RU" sz="1200" dirty="0" smtClean="0"/>
              <a:t>. В этой системе аналого-цифровой преобразователь устанавливается вблизи каждой линейки пикселей (такая структура называется «параллельное по столбцам аналого-цифровое преобразование»), то есть оцифровка аналоговых сигналов производится почти сразу.</a:t>
            </a:r>
            <a:endParaRPr lang="en-US" sz="1200" dirty="0" smtClean="0"/>
          </a:p>
          <a:p>
            <a:r>
              <a:rPr lang="ru-RU" sz="1200" dirty="0" smtClean="0"/>
              <a:t> Аналоговые сигналы весьма восприимчивы к шуму, и уровень шума в них тем выше, чем больше расстояние передачи сигнала. В технологии </a:t>
            </a:r>
            <a:r>
              <a:rPr lang="ru-RU" sz="1200" b="1" dirty="0" err="1" smtClean="0"/>
              <a:t>Exmor</a:t>
            </a:r>
            <a:r>
              <a:rPr lang="ru-RU" sz="1200" dirty="0" smtClean="0"/>
              <a:t> аналого-цифровые преобразователи располагаются максимально близко к пикселям, что снижает внешнее воздействие шума</a:t>
            </a:r>
            <a:r>
              <a:rPr lang="en-US" sz="1200" dirty="0" smtClean="0"/>
              <a:t>. </a:t>
            </a:r>
            <a:r>
              <a:rPr lang="ru-RU" sz="1200" dirty="0" smtClean="0"/>
              <a:t>В результате сенсоры с использованием технологии </a:t>
            </a:r>
            <a:r>
              <a:rPr lang="ru-RU" sz="1200" b="1" dirty="0" err="1" smtClean="0"/>
              <a:t>Exmor</a:t>
            </a:r>
            <a:r>
              <a:rPr lang="ru-RU" sz="1200" b="1" dirty="0" smtClean="0"/>
              <a:t> </a:t>
            </a:r>
            <a:r>
              <a:rPr lang="ru-RU" sz="1200" dirty="0" smtClean="0"/>
              <a:t>отличаются пониженным уровнем шума по сравнению с обычными HD CMOS-сенсорами</a:t>
            </a:r>
            <a:r>
              <a:rPr lang="en-US" sz="1200" dirty="0"/>
              <a:t>.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200" dirty="0"/>
              <a:t>Основой нашего решения является </a:t>
            </a:r>
            <a:r>
              <a:rPr lang="en-US" sz="1200" dirty="0" smtClean="0"/>
              <a:t>CMOS</a:t>
            </a:r>
            <a:r>
              <a:rPr lang="ru-RU" sz="1200" dirty="0" smtClean="0"/>
              <a:t>-матрица</a:t>
            </a:r>
            <a:r>
              <a:rPr lang="ru-RU" sz="1200" dirty="0"/>
              <a:t>  </a:t>
            </a:r>
            <a:r>
              <a:rPr lang="ru-RU" sz="1200" b="1" dirty="0"/>
              <a:t>SONY </a:t>
            </a:r>
            <a:r>
              <a:rPr lang="ru-RU" sz="1200" b="1" dirty="0" smtClean="0"/>
              <a:t>IMX32</a:t>
            </a:r>
            <a:r>
              <a:rPr lang="en-US" sz="1200" b="1" dirty="0" smtClean="0"/>
              <a:t>3</a:t>
            </a:r>
            <a:r>
              <a:rPr lang="ru-RU" sz="1200" dirty="0" smtClean="0"/>
              <a:t>. </a:t>
            </a:r>
            <a:r>
              <a:rPr lang="ru-RU" sz="1200" dirty="0"/>
              <a:t>Это </a:t>
            </a:r>
            <a:r>
              <a:rPr lang="ru-RU" sz="1200" dirty="0" smtClean="0"/>
              <a:t>1/</a:t>
            </a:r>
            <a:r>
              <a:rPr lang="en-US" sz="1200" dirty="0" smtClean="0"/>
              <a:t>2.</a:t>
            </a:r>
            <a:r>
              <a:rPr lang="ru-RU" sz="1200" dirty="0" smtClean="0"/>
              <a:t>9</a:t>
            </a:r>
            <a:r>
              <a:rPr lang="en-US" sz="1200" dirty="0" smtClean="0"/>
              <a:t>”</a:t>
            </a:r>
            <a:r>
              <a:rPr lang="ru-RU" sz="1200" dirty="0" smtClean="0"/>
              <a:t> </a:t>
            </a:r>
            <a:r>
              <a:rPr lang="en-US" sz="1200" dirty="0" smtClean="0"/>
              <a:t>Full HD </a:t>
            </a:r>
            <a:r>
              <a:rPr lang="ru-RU" sz="1200" dirty="0" smtClean="0"/>
              <a:t>матрица, </a:t>
            </a:r>
            <a:r>
              <a:rPr lang="ru-RU" sz="1200" dirty="0"/>
              <a:t>созданная  по  технологии  </a:t>
            </a:r>
            <a:r>
              <a:rPr lang="ru-RU" sz="1200" b="1" dirty="0" err="1"/>
              <a:t>Exmor</a:t>
            </a:r>
            <a:r>
              <a:rPr lang="ru-RU" sz="1200" dirty="0"/>
              <a:t>,  позволяющая  вплотную  приблизиться  к светочувствительности ПЗС-матриц такого же класса. За обработку изображения отвечает процессор  </a:t>
            </a:r>
            <a:r>
              <a:rPr lang="en-US" sz="1200" b="1" dirty="0" err="1" smtClean="0"/>
              <a:t>Fullhan</a:t>
            </a:r>
            <a:r>
              <a:rPr lang="en-US" sz="1200" b="1" dirty="0" smtClean="0"/>
              <a:t> HTC1080E</a:t>
            </a:r>
            <a:r>
              <a:rPr lang="ru-RU" sz="1200" dirty="0" smtClean="0"/>
              <a:t>, </a:t>
            </a:r>
            <a:r>
              <a:rPr lang="ru-RU" sz="1200" dirty="0"/>
              <a:t>имеющий на борту все необходимые функции для оптимизации работы камеры под конкретные условия наблюдения. Для этого процессор  имеет  несколько  режимов  баланса  белого,  цифровые  фильтры шумоподавления  2 и 3  DNR, расширенный динамический диапазон D-WDR, несколько режимов компенсации встречных засветок  BLC и  HSBLC, а также функцию  «</a:t>
            </a:r>
            <a:r>
              <a:rPr lang="ru-RU" sz="1200" dirty="0" err="1"/>
              <a:t>Антитуман</a:t>
            </a:r>
            <a:r>
              <a:rPr lang="ru-RU" sz="1200" dirty="0"/>
              <a:t> (</a:t>
            </a:r>
            <a:r>
              <a:rPr lang="ru-RU" sz="1200" dirty="0" err="1"/>
              <a:t>Defog</a:t>
            </a:r>
            <a:r>
              <a:rPr lang="ru-RU" sz="1200" dirty="0"/>
              <a:t>)». Настройка камеры осуществляется через OSD-меню с помощью специального джойстика на </a:t>
            </a:r>
            <a:r>
              <a:rPr lang="ru-RU" sz="1200" dirty="0" smtClean="0"/>
              <a:t>кабеле, так же есть возможность регулировки через </a:t>
            </a:r>
            <a:r>
              <a:rPr lang="en-US" sz="1200" dirty="0" smtClean="0"/>
              <a:t>UTC c </a:t>
            </a:r>
            <a:r>
              <a:rPr lang="ru-RU" sz="1200" dirty="0" smtClean="0"/>
              <a:t>регистратора</a:t>
            </a:r>
            <a:r>
              <a:rPr lang="en-US" sz="1200" dirty="0" smtClean="0"/>
              <a:t>, </a:t>
            </a:r>
            <a:r>
              <a:rPr lang="ru-RU" sz="1200" dirty="0" smtClean="0"/>
              <a:t>сидя за рабочим местом оператора, </a:t>
            </a:r>
            <a:r>
              <a:rPr lang="ru-RU" sz="1200" dirty="0"/>
              <a:t>нежели стоя на стремянке или находясь в подвешенном состоянии на </a:t>
            </a:r>
            <a:r>
              <a:rPr lang="ru-RU" sz="1200" dirty="0" smtClean="0"/>
              <a:t>столбе, </a:t>
            </a:r>
            <a:r>
              <a:rPr lang="ru-RU" sz="1200" dirty="0"/>
              <a:t>на котором установлена </a:t>
            </a:r>
            <a:r>
              <a:rPr lang="ru-RU" sz="1200" dirty="0" smtClean="0"/>
              <a:t>видеокамера.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Встроенный ИК-фильтр блокирует инфракрасный свет в дневное время для повышения качества изображения. В ночное время этот фильтр убирается, чтобы использовать более широкий спектр излучения для видеонаблюдения, и вместе с интеллектуальной ИК-подсветкой (от 20 до 4</a:t>
            </a:r>
            <a:r>
              <a:rPr lang="ru-RU" sz="1200" dirty="0" smtClean="0"/>
              <a:t>0 </a:t>
            </a:r>
            <a:r>
              <a:rPr lang="ru-RU" sz="1200" dirty="0"/>
              <a:t>м) обеспечивает контроль за объектом даже в полной темноте. </a:t>
            </a:r>
          </a:p>
          <a:p>
            <a:endParaRPr lang="ru-RU" dirty="0"/>
          </a:p>
        </p:txBody>
      </p:sp>
      <p:pic>
        <p:nvPicPr>
          <p:cNvPr id="18437" name="Picture 11" descr="\\SERVER\Data\Documents\CCTV\OEM\Логотипы Sarmatt\sarmat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914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6" descr="D:\Документы\SIPS 2015\SarmatT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1651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xmor 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785794"/>
            <a:ext cx="1362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fullhan.com/en/theme/fuhan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394" y="1069757"/>
            <a:ext cx="142875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7708</TotalTime>
  <Words>1600</Words>
  <Application>Microsoft Office PowerPoint</Application>
  <PresentationFormat>Экран (4:3)</PresentationFormat>
  <Paragraphs>352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Оборудование систем видеонаблюдения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SARMATT Аналоговое настоящее                          и IP будущее</dc:title>
  <dc:creator>Vadim</dc:creator>
  <cp:lastModifiedBy>schogolev</cp:lastModifiedBy>
  <cp:revision>799</cp:revision>
  <dcterms:created xsi:type="dcterms:W3CDTF">2012-01-23T05:34:35Z</dcterms:created>
  <dcterms:modified xsi:type="dcterms:W3CDTF">2017-08-16T09:44:58Z</dcterms:modified>
</cp:coreProperties>
</file>